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57" r:id="rId2"/>
    <p:sldId id="258" r:id="rId3"/>
    <p:sldId id="259" r:id="rId4"/>
    <p:sldId id="297" r:id="rId5"/>
    <p:sldId id="260" r:id="rId6"/>
    <p:sldId id="265" r:id="rId7"/>
    <p:sldId id="264" r:id="rId8"/>
    <p:sldId id="263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307" r:id="rId18"/>
    <p:sldId id="275" r:id="rId19"/>
    <p:sldId id="276" r:id="rId20"/>
    <p:sldId id="277" r:id="rId21"/>
    <p:sldId id="281" r:id="rId22"/>
    <p:sldId id="283" r:id="rId23"/>
    <p:sldId id="284" r:id="rId24"/>
    <p:sldId id="302" r:id="rId25"/>
    <p:sldId id="286" r:id="rId26"/>
    <p:sldId id="298" r:id="rId27"/>
    <p:sldId id="299" r:id="rId28"/>
    <p:sldId id="289" r:id="rId29"/>
    <p:sldId id="290" r:id="rId30"/>
    <p:sldId id="309" r:id="rId31"/>
    <p:sldId id="308" r:id="rId32"/>
    <p:sldId id="292" r:id="rId33"/>
    <p:sldId id="293" r:id="rId34"/>
    <p:sldId id="291" r:id="rId35"/>
    <p:sldId id="311" r:id="rId36"/>
    <p:sldId id="295" r:id="rId37"/>
    <p:sldId id="312" r:id="rId38"/>
    <p:sldId id="301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319" autoAdjust="0"/>
  </p:normalViewPr>
  <p:slideViewPr>
    <p:cSldViewPr snapToGrid="0" snapToObjects="1">
      <p:cViewPr varScale="1">
        <p:scale>
          <a:sx n="121" d="100"/>
          <a:sy n="121" d="100"/>
        </p:scale>
        <p:origin x="-209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FBB778-0FD4-5945-8200-FB9B3E5EB301}" type="datetimeFigureOut">
              <a:rPr lang="en-US" smtClean="0"/>
              <a:t>09/03/16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7AAB5B-FE2C-2649-BDE1-EF03EADD9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345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41D88F-F93C-5B45-A8C3-5E00FF3F72AC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Plateau in Health and Safety</a:t>
            </a:r>
          </a:p>
          <a:p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Failures of regulation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533CF-91CB-994C-B557-A59871D8482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3571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310B05-DA04-3243-A39A-BD2CF81EA32C}" type="slidenum">
              <a:rPr lang="en-US" smtClean="0"/>
              <a:t>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GB" smtClean="0"/>
              <a:t>07/01/16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027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533CF-91CB-994C-B557-A59871D8482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896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Interactions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6879-CF08-914E-B502-C176ECD48E1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 algn="ctr">
              <a:defRPr sz="2800" b="1"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C6F7B-3495-224E-9A5A-D62F9B4FCCF1}" type="datetimeFigureOut">
              <a:rPr lang="en-US" smtClean="0"/>
              <a:t>09/03/16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www.clivesteeper.com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A7D8-BF5D-854B-99FB-EE8433BB9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373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C6F7B-3495-224E-9A5A-D62F9B4FCCF1}" type="datetimeFigureOut">
              <a:rPr lang="en-US" smtClean="0"/>
              <a:t>09/03/16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A7D8-BF5D-854B-99FB-EE8433BB9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176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C6F7B-3495-224E-9A5A-D62F9B4FCCF1}" type="datetimeFigureOut">
              <a:rPr lang="en-US" smtClean="0"/>
              <a:t>09/03/16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A7D8-BF5D-854B-99FB-EE8433BB9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980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>
            <a:spLocks noChangeAspect="1"/>
          </p:cNvSpPr>
          <p:nvPr userDrawn="1"/>
        </p:nvSpPr>
        <p:spPr>
          <a:xfrm>
            <a:off x="3603313" y="4731819"/>
            <a:ext cx="3664042" cy="3738657"/>
          </a:xfrm>
          <a:prstGeom prst="ellipse">
            <a:avLst/>
          </a:prstGeom>
          <a:solidFill>
            <a:schemeClr val="accent2">
              <a:lumMod val="75000"/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b="0" i="0" dirty="0" smtClean="0">
                <a:latin typeface="Helvetica Neue Bold Condensed"/>
                <a:cs typeface="Helvetica Neue Bold Condensed"/>
              </a:rPr>
              <a:t>PSYCHOLOGICAL CONSULTANCY LTD</a:t>
            </a:r>
            <a:endParaRPr lang="en-US" b="0" i="0" dirty="0">
              <a:latin typeface="Helvetica Neue Bold Condensed"/>
              <a:cs typeface="Helvetica Neue Bold Condensed"/>
            </a:endParaRPr>
          </a:p>
        </p:txBody>
      </p:sp>
      <p:pic>
        <p:nvPicPr>
          <p:cNvPr id="21" name="Picture 20" descr="Unicycle2.psd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-147484" y="0"/>
            <a:ext cx="2377053" cy="6858000"/>
          </a:xfrm>
          <a:prstGeom prst="rect">
            <a:avLst/>
          </a:prstGeom>
        </p:spPr>
      </p:pic>
      <p:sp>
        <p:nvSpPr>
          <p:cNvPr id="15" name="Oval 14"/>
          <p:cNvSpPr>
            <a:spLocks noChangeAspect="1"/>
          </p:cNvSpPr>
          <p:nvPr userDrawn="1"/>
        </p:nvSpPr>
        <p:spPr>
          <a:xfrm>
            <a:off x="6375568" y="3528544"/>
            <a:ext cx="2398987" cy="2406549"/>
          </a:xfrm>
          <a:prstGeom prst="ellipse">
            <a:avLst/>
          </a:prstGeom>
          <a:solidFill>
            <a:schemeClr val="bg2">
              <a:lumMod val="50000"/>
              <a:alpha val="6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i="0" dirty="0" smtClean="0">
                <a:latin typeface="Helvetica Neue Bold Condensed"/>
                <a:cs typeface="Helvetica Neue Bold Condensed"/>
              </a:rPr>
              <a:t>GEOFF</a:t>
            </a:r>
            <a:r>
              <a:rPr lang="en-US" b="0" i="0" baseline="0" dirty="0" smtClean="0">
                <a:latin typeface="Helvetica Neue Bold Condensed"/>
                <a:cs typeface="Helvetica Neue Bold Condensed"/>
              </a:rPr>
              <a:t> TRICKEY</a:t>
            </a:r>
            <a:endParaRPr lang="en-US" b="0" i="0" dirty="0">
              <a:latin typeface="Helvetica Neue Bold Condensed"/>
              <a:cs typeface="Helvetica Neue Bold Condensed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2229569" y="1840651"/>
            <a:ext cx="66310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0" i="0" kern="1200" dirty="0" smtClean="0">
                <a:solidFill>
                  <a:srgbClr val="404040"/>
                </a:solidFill>
                <a:latin typeface="Helvetica Neue Bold Condensed"/>
                <a:ea typeface="+mn-ea"/>
                <a:cs typeface="Helvetica Neue Bold Condensed"/>
              </a:rPr>
              <a:t>Risk Type</a:t>
            </a:r>
            <a:endParaRPr lang="en-US" sz="5400" b="0" i="0" kern="1200" dirty="0">
              <a:solidFill>
                <a:srgbClr val="404040"/>
              </a:solidFill>
              <a:latin typeface="Helvetica Neue Bold Condensed"/>
              <a:ea typeface="+mn-ea"/>
              <a:cs typeface="Helvetica Neue Bold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7634844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1118803"/>
      </p:ext>
    </p:extLst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4723805" y="3580805"/>
            <a:ext cx="3750469" cy="2652117"/>
          </a:xfrm>
          <a:prstGeom prst="rect">
            <a:avLst/>
          </a:prstGeom>
        </p:spPr>
        <p:txBody>
          <a:bodyPr lIns="64291" tIns="32145" rIns="64291" bIns="32145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4728177" y="625078"/>
            <a:ext cx="3750469" cy="2652117"/>
          </a:xfrm>
          <a:prstGeom prst="rect">
            <a:avLst/>
          </a:prstGeom>
        </p:spPr>
        <p:txBody>
          <a:bodyPr lIns="64291" tIns="32145" rIns="64291" bIns="32145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669726" y="625078"/>
            <a:ext cx="3750469" cy="5607844"/>
          </a:xfrm>
          <a:prstGeom prst="rect">
            <a:avLst/>
          </a:prstGeom>
        </p:spPr>
        <p:txBody>
          <a:bodyPr lIns="64291" tIns="32145" rIns="64291" bIns="32145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6602096"/>
      </p:ext>
    </p:extLst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4723805" y="1830586"/>
            <a:ext cx="3750469" cy="4420195"/>
          </a:xfrm>
          <a:prstGeom prst="rect">
            <a:avLst/>
          </a:prstGeom>
        </p:spPr>
        <p:txBody>
          <a:bodyPr lIns="64291" tIns="32145" rIns="64291" bIns="32145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669726" y="1830586"/>
            <a:ext cx="3750469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2000"/>
            </a:lvl1pPr>
            <a:lvl2pPr marL="482186" indent="-241093">
              <a:spcBef>
                <a:spcPts val="2250"/>
              </a:spcBef>
              <a:defRPr sz="2000"/>
            </a:lvl2pPr>
            <a:lvl3pPr marL="723279" indent="-241093">
              <a:spcBef>
                <a:spcPts val="2250"/>
              </a:spcBef>
              <a:defRPr sz="2000"/>
            </a:lvl3pPr>
            <a:lvl4pPr marL="964372" indent="-241093">
              <a:spcBef>
                <a:spcPts val="2250"/>
              </a:spcBef>
              <a:defRPr sz="2000"/>
            </a:lvl4pPr>
            <a:lvl5pPr marL="1205465" indent="-241093">
              <a:spcBef>
                <a:spcPts val="2250"/>
              </a:spcBef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8593644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2800" b="1"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C6F7B-3495-224E-9A5A-D62F9B4FCCF1}" type="datetimeFigureOut">
              <a:rPr lang="en-US" smtClean="0"/>
              <a:t>09/03/16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A7D8-BF5D-854B-99FB-EE8433BB9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105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C6F7B-3495-224E-9A5A-D62F9B4FCCF1}" type="datetimeFigureOut">
              <a:rPr lang="en-US" smtClean="0"/>
              <a:t>09/03/16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A7D8-BF5D-854B-99FB-EE8433BB9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136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C6F7B-3495-224E-9A5A-D62F9B4FCCF1}" type="datetimeFigureOut">
              <a:rPr lang="en-US" smtClean="0"/>
              <a:t>09/03/16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A7D8-BF5D-854B-99FB-EE8433BB9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14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C6F7B-3495-224E-9A5A-D62F9B4FCCF1}" type="datetimeFigureOut">
              <a:rPr lang="en-US" smtClean="0"/>
              <a:t>09/03/16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A7D8-BF5D-854B-99FB-EE8433BB9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134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C6F7B-3495-224E-9A5A-D62F9B4FCCF1}" type="datetimeFigureOut">
              <a:rPr lang="en-US" smtClean="0"/>
              <a:t>09/03/16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A7D8-BF5D-854B-99FB-EE8433BB9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564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C6F7B-3495-224E-9A5A-D62F9B4FCCF1}" type="datetimeFigureOut">
              <a:rPr lang="en-US" smtClean="0"/>
              <a:t>09/03/16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A7D8-BF5D-854B-99FB-EE8433BB9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637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C6F7B-3495-224E-9A5A-D62F9B4FCCF1}" type="datetimeFigureOut">
              <a:rPr lang="en-US" smtClean="0"/>
              <a:t>09/03/16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A7D8-BF5D-854B-99FB-EE8433BB9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243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C6F7B-3495-224E-9A5A-D62F9B4FCCF1}" type="datetimeFigureOut">
              <a:rPr lang="en-US" smtClean="0"/>
              <a:t>09/03/16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A7D8-BF5D-854B-99FB-EE8433BB9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56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www.clivesteeper.com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AC6F7B-3495-224E-9A5A-D62F9B4FCCF1}" type="datetimeFigureOut">
              <a:rPr lang="en-US" smtClean="0"/>
              <a:t>09/03/16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err="1" smtClean="0"/>
              <a:t>www.clivesteeper.com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B3A7D8-BF5D-854B-99FB-EE8433BB938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457200" y="274638"/>
            <a:ext cx="1060775" cy="106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405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r" defTabSz="457200" rtl="0" eaLnBrk="1" latinLnBrk="0" hangingPunct="1">
        <a:spcBef>
          <a:spcPct val="0"/>
        </a:spcBef>
        <a:buNone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png"/><Relationship Id="rId3" Type="http://schemas.openxmlformats.org/officeDocument/2006/relationships/image" Target="../media/image21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1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26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7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4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sychological-consultancy.com" TargetMode="External"/><Relationship Id="rId4" Type="http://schemas.openxmlformats.org/officeDocument/2006/relationships/hyperlink" Target="http://www.tap.mhs.com" TargetMode="External"/><Relationship Id="rId5" Type="http://schemas.openxmlformats.org/officeDocument/2006/relationships/hyperlink" Target="mailto:clive@clivesteeper.com" TargetMode="External"/><Relationship Id="rId6" Type="http://schemas.openxmlformats.org/officeDocument/2006/relationships/hyperlink" Target="http://www.clivesteeper.com" TargetMode="External"/><Relationship Id="rId7" Type="http://schemas.openxmlformats.org/officeDocument/2006/relationships/image" Target="../media/image28.png"/><Relationship Id="rId8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2" Type="http://schemas.openxmlformats.org/officeDocument/2006/relationships/hyperlink" Target="mailto:info@psychological-consultancy.com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210358"/>
            <a:ext cx="7772400" cy="1470025"/>
          </a:xfrm>
        </p:spPr>
        <p:txBody>
          <a:bodyPr>
            <a:normAutofit/>
          </a:bodyPr>
          <a:lstStyle/>
          <a:p>
            <a:r>
              <a:rPr lang="en-US" sz="4000" dirty="0" smtClean="0"/>
              <a:t>Risk: Leadership and Empowerment</a:t>
            </a:r>
            <a:endParaRPr lang="en-US" sz="40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2876127"/>
            <a:ext cx="6400800" cy="17526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Geoff </a:t>
            </a:r>
            <a:r>
              <a:rPr lang="en-US" sz="2400" dirty="0" err="1" smtClean="0"/>
              <a:t>Trickey</a:t>
            </a:r>
            <a:r>
              <a:rPr lang="en-US" sz="2400" dirty="0" smtClean="0"/>
              <a:t>, MD, Psychological Consultancy Ltd (PCL)</a:t>
            </a:r>
          </a:p>
          <a:p>
            <a:r>
              <a:rPr lang="en-US" sz="2400" dirty="0" smtClean="0"/>
              <a:t>Clive Steeper, Executive Coach and Consultant</a:t>
            </a:r>
            <a:endParaRPr lang="en-US" sz="2400" dirty="0"/>
          </a:p>
        </p:txBody>
      </p:sp>
      <p:pic>
        <p:nvPicPr>
          <p:cNvPr id="2" name="Picture 1" descr="New_compass_chart_FLAT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961" y="4467080"/>
            <a:ext cx="1907032" cy="190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435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 Type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Slide 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801" y="1167634"/>
            <a:ext cx="5182522" cy="46726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9046179">
            <a:off x="2672036" y="3732489"/>
            <a:ext cx="1483628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Analytic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2676003">
            <a:off x="2980760" y="2173458"/>
            <a:ext cx="113865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Emotional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606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tc 8 reveal ful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" y="1346200"/>
            <a:ext cx="6488031" cy="4813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782" y="1346200"/>
            <a:ext cx="6799403" cy="508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115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Risk Type Compass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RTC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942" y="1273377"/>
            <a:ext cx="4856158" cy="48561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4864" y="1305130"/>
            <a:ext cx="1574194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83C02F"/>
                </a:solidFill>
              </a:rPr>
              <a:t>Wary</a:t>
            </a:r>
          </a:p>
          <a:p>
            <a:endParaRPr lang="en-US" sz="2000" b="1" dirty="0"/>
          </a:p>
          <a:p>
            <a:r>
              <a:rPr lang="en-US" sz="2000" b="1" dirty="0" smtClean="0"/>
              <a:t>Prudent</a:t>
            </a:r>
          </a:p>
          <a:p>
            <a:endParaRPr lang="en-US" sz="2000" b="1" dirty="0"/>
          </a:p>
          <a:p>
            <a:r>
              <a:rPr lang="en-US" sz="2000" b="1" dirty="0" smtClean="0">
                <a:solidFill>
                  <a:srgbClr val="83C02F"/>
                </a:solidFill>
              </a:rPr>
              <a:t>Deliberate</a:t>
            </a:r>
          </a:p>
          <a:p>
            <a:endParaRPr lang="en-US" sz="2000" b="1" dirty="0"/>
          </a:p>
          <a:p>
            <a:r>
              <a:rPr lang="en-US" sz="2000" b="1" dirty="0" smtClean="0"/>
              <a:t>Composed</a:t>
            </a:r>
          </a:p>
          <a:p>
            <a:endParaRPr lang="en-US" sz="2000" b="1" dirty="0"/>
          </a:p>
          <a:p>
            <a:r>
              <a:rPr lang="en-US" sz="2000" b="1" dirty="0" smtClean="0">
                <a:solidFill>
                  <a:srgbClr val="83C02F"/>
                </a:solidFill>
              </a:rPr>
              <a:t>Adventurous</a:t>
            </a:r>
          </a:p>
          <a:p>
            <a:endParaRPr lang="en-US" sz="2000" b="1" dirty="0"/>
          </a:p>
          <a:p>
            <a:r>
              <a:rPr lang="en-US" sz="2000" b="1" dirty="0" smtClean="0"/>
              <a:t>Carefree</a:t>
            </a:r>
          </a:p>
          <a:p>
            <a:endParaRPr lang="en-US" sz="2000" b="1" dirty="0"/>
          </a:p>
          <a:p>
            <a:r>
              <a:rPr lang="en-US" sz="2000" b="1" dirty="0" smtClean="0">
                <a:solidFill>
                  <a:srgbClr val="83C02F"/>
                </a:solidFill>
              </a:rPr>
              <a:t>Excitable</a:t>
            </a:r>
          </a:p>
          <a:p>
            <a:endParaRPr lang="en-US" sz="2000" b="1" dirty="0"/>
          </a:p>
          <a:p>
            <a:r>
              <a:rPr lang="en-US" sz="2000" b="1" dirty="0" smtClean="0"/>
              <a:t>Intense</a:t>
            </a:r>
            <a:endParaRPr lang="en-US" sz="2000" b="1" dirty="0"/>
          </a:p>
        </p:txBody>
      </p:sp>
      <p:sp>
        <p:nvSpPr>
          <p:cNvPr id="6" name="Oval 5"/>
          <p:cNvSpPr/>
          <p:nvPr/>
        </p:nvSpPr>
        <p:spPr>
          <a:xfrm>
            <a:off x="5432426" y="3388383"/>
            <a:ext cx="271238" cy="271238"/>
          </a:xfrm>
          <a:prstGeom prst="ellipse">
            <a:avLst/>
          </a:prstGeom>
          <a:solidFill>
            <a:srgbClr val="D62025"/>
          </a:solidFill>
          <a:ln>
            <a:solidFill>
              <a:srgbClr val="D6202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6202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39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Auditors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audgp grap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88" y="1301646"/>
            <a:ext cx="7937425" cy="454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380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Recruiters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recgpgrap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407" y="1376441"/>
            <a:ext cx="7968593" cy="430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183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Prevalence of Risk 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92981" y="5424020"/>
            <a:ext cx="4456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192B6A"/>
                </a:solidFill>
                <a:latin typeface="Helvetica Neue Bold Condensed"/>
                <a:cs typeface="Helvetica Neue Bold Condensed"/>
              </a:rPr>
              <a:t>Team Homo Sapiens</a:t>
            </a:r>
            <a:endParaRPr lang="en-US" sz="3600" dirty="0">
              <a:solidFill>
                <a:srgbClr val="192B6A"/>
              </a:solidFill>
              <a:latin typeface="Helvetica Neue Bold Condensed"/>
              <a:cs typeface="Helvetica Neue Bold Condensed"/>
            </a:endParaRPr>
          </a:p>
        </p:txBody>
      </p:sp>
      <p:pic>
        <p:nvPicPr>
          <p:cNvPr id="6" name="Picture 5" descr="UK WORKFORCE CHARTS (GREY TEXT).eps"/>
          <p:cNvPicPr>
            <a:picLocks noChangeAspect="1"/>
          </p:cNvPicPr>
          <p:nvPr/>
        </p:nvPicPr>
        <p:blipFill>
          <a:blip r:embed="rId2"/>
          <a:srcRect t="44081" r="62182" b="18622"/>
          <a:stretch>
            <a:fillRect/>
          </a:stretch>
        </p:blipFill>
        <p:spPr>
          <a:xfrm>
            <a:off x="1275063" y="949021"/>
            <a:ext cx="7044902" cy="447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976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4264" y="117998"/>
            <a:ext cx="7078408" cy="87312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The Leadership Agenda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0719"/>
            <a:ext cx="8229600" cy="565981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Personality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Persistent and pervasive influence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Consistent </a:t>
            </a:r>
            <a:r>
              <a:rPr lang="en-US" dirty="0" err="1" smtClean="0"/>
              <a:t>behavioural</a:t>
            </a:r>
            <a:r>
              <a:rPr lang="en-US" dirty="0" smtClean="0"/>
              <a:t> bias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b="1" dirty="0" smtClean="0"/>
          </a:p>
          <a:p>
            <a:pPr marL="0" indent="0" algn="ctr">
              <a:buNone/>
            </a:pPr>
            <a:r>
              <a:rPr lang="en-US" b="1" dirty="0" smtClean="0"/>
              <a:t>Person</a:t>
            </a:r>
            <a:r>
              <a:rPr lang="en-US" b="1" dirty="0"/>
              <a:t>-</a:t>
            </a:r>
            <a:r>
              <a:rPr lang="en-US" b="1" dirty="0" smtClean="0"/>
              <a:t>specific leadership challenges</a:t>
            </a:r>
          </a:p>
          <a:p>
            <a:pPr marL="0" indent="0" algn="ctr">
              <a:buNone/>
            </a:pPr>
            <a:endParaRPr lang="en-US" b="1" dirty="0" smtClean="0"/>
          </a:p>
          <a:p>
            <a:endParaRPr lang="en-US" dirty="0"/>
          </a:p>
        </p:txBody>
      </p:sp>
      <p:sp>
        <p:nvSpPr>
          <p:cNvPr id="4" name="Down Arrow 3"/>
          <p:cNvSpPr/>
          <p:nvPr/>
        </p:nvSpPr>
        <p:spPr>
          <a:xfrm>
            <a:off x="4241043" y="1905246"/>
            <a:ext cx="563076" cy="647009"/>
          </a:xfrm>
          <a:prstGeom prst="downArrow">
            <a:avLst/>
          </a:prstGeom>
          <a:solidFill>
            <a:srgbClr val="83C02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4"/>
          <p:cNvSpPr/>
          <p:nvPr/>
        </p:nvSpPr>
        <p:spPr>
          <a:xfrm>
            <a:off x="4241043" y="3094036"/>
            <a:ext cx="563076" cy="647009"/>
          </a:xfrm>
          <a:prstGeom prst="downArrow">
            <a:avLst/>
          </a:prstGeom>
          <a:solidFill>
            <a:srgbClr val="83C02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>
            <a:off x="4241043" y="4297745"/>
            <a:ext cx="563076" cy="1130362"/>
          </a:xfrm>
          <a:prstGeom prst="downArrow">
            <a:avLst/>
          </a:prstGeom>
          <a:solidFill>
            <a:srgbClr val="83C02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247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2656" b="126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91794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ctrTitle"/>
          </p:nvPr>
        </p:nvSpPr>
        <p:spPr>
          <a:xfrm>
            <a:off x="1259548" y="4832076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Clive Steeper</a:t>
            </a:r>
            <a:br>
              <a:rPr lang="en-US" dirty="0" smtClean="0"/>
            </a:br>
            <a:r>
              <a:rPr lang="en-US" dirty="0" smtClean="0"/>
              <a:t>Executive Coach and Consultant</a:t>
            </a:r>
            <a:endParaRPr dirty="0"/>
          </a:p>
        </p:txBody>
      </p:sp>
      <p:pic>
        <p:nvPicPr>
          <p:cNvPr id="2" name="Picture 1" descr="shutterstock_300190790landscap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284" y="907456"/>
            <a:ext cx="5909508" cy="392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66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sz="4000" b="1" dirty="0"/>
              <a:t>A </a:t>
            </a:r>
            <a:r>
              <a:rPr lang="en-GB" sz="4000" b="1" dirty="0" smtClean="0"/>
              <a:t>Q</a:t>
            </a:r>
            <a:r>
              <a:rPr sz="4000" b="1" dirty="0" smtClean="0"/>
              <a:t>uestion </a:t>
            </a:r>
            <a:r>
              <a:rPr sz="4000" b="1" dirty="0"/>
              <a:t>of </a:t>
            </a:r>
            <a:r>
              <a:rPr lang="en-GB" sz="4000" b="1" dirty="0" smtClean="0"/>
              <a:t>R</a:t>
            </a:r>
            <a:r>
              <a:rPr sz="4000" b="1" dirty="0" smtClean="0"/>
              <a:t>isk</a:t>
            </a:r>
            <a:r>
              <a:rPr sz="4000" b="1" dirty="0"/>
              <a:t>….</a:t>
            </a:r>
          </a:p>
        </p:txBody>
      </p:sp>
      <p:sp>
        <p:nvSpPr>
          <p:cNvPr id="123" name="Shape 12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How we manage our risk state</a:t>
            </a:r>
          </a:p>
          <a:p>
            <a:r>
              <a:rPr dirty="0"/>
              <a:t>How we assimilate the risk state of others</a:t>
            </a:r>
          </a:p>
          <a:p>
            <a:r>
              <a:rPr dirty="0"/>
              <a:t>How we empower </a:t>
            </a:r>
            <a:r>
              <a:rPr lang="en-GB" dirty="0" smtClean="0"/>
              <a:t>and</a:t>
            </a:r>
            <a:r>
              <a:rPr dirty="0" smtClean="0"/>
              <a:t> </a:t>
            </a:r>
            <a:r>
              <a:rPr dirty="0"/>
              <a:t>adapt </a:t>
            </a:r>
            <a:r>
              <a:rPr dirty="0">
                <a:solidFill>
                  <a:srgbClr val="0096FF"/>
                </a:solidFill>
              </a:rPr>
              <a:t>(</a:t>
            </a:r>
            <a:r>
              <a:rPr i="1" dirty="0">
                <a:solidFill>
                  <a:srgbClr val="0096FF"/>
                </a:solidFill>
              </a:rPr>
              <a:t>risk &amp; change</a:t>
            </a:r>
            <a:r>
              <a:rPr dirty="0">
                <a:solidFill>
                  <a:srgbClr val="0096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8216521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5027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IMG_0192.jpe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2861" r="2861"/>
          <a:stretch>
            <a:fillRect/>
          </a:stretch>
        </p:blipFill>
        <p:spPr>
          <a:xfrm>
            <a:off x="4465485" y="272907"/>
            <a:ext cx="3750469" cy="2652117"/>
          </a:xfrm>
          <a:prstGeom prst="rect">
            <a:avLst/>
          </a:prstGeom>
        </p:spPr>
      </p:pic>
      <p:pic>
        <p:nvPicPr>
          <p:cNvPr id="126" name="IMG_0007.jpeg"/>
          <p:cNvPicPr>
            <a:picLocks noGrp="1" noChangeAspect="1"/>
          </p:cNvPicPr>
          <p:nvPr>
            <p:ph type="pic" idx="14"/>
          </p:nvPr>
        </p:nvPicPr>
        <p:blipFill>
          <a:blip r:embed="rId3">
            <a:extLst/>
          </a:blip>
          <a:srcRect t="2857" b="2857"/>
          <a:stretch>
            <a:fillRect/>
          </a:stretch>
        </p:blipFill>
        <p:spPr>
          <a:xfrm>
            <a:off x="4465485" y="3228634"/>
            <a:ext cx="3750469" cy="2652117"/>
          </a:xfrm>
          <a:prstGeom prst="rect">
            <a:avLst/>
          </a:prstGeom>
        </p:spPr>
      </p:pic>
      <p:pic>
        <p:nvPicPr>
          <p:cNvPr id="127" name="IMG_0263.jpeg"/>
          <p:cNvPicPr>
            <a:picLocks noGrp="1" noChangeAspect="1"/>
          </p:cNvPicPr>
          <p:nvPr>
            <p:ph type="pic" idx="15"/>
          </p:nvPr>
        </p:nvPicPr>
        <p:blipFill>
          <a:blip r:embed="rId4">
            <a:extLst/>
          </a:blip>
          <a:srcRect l="5414" r="5414"/>
          <a:stretch>
            <a:fillRect/>
          </a:stretch>
        </p:blipFill>
        <p:spPr>
          <a:xfrm>
            <a:off x="445595" y="272907"/>
            <a:ext cx="3750469" cy="560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3987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502412">
              <a:defRPr sz="6880"/>
            </a:lvl1pPr>
          </a:lstStyle>
          <a:p>
            <a:pPr algn="ctr"/>
            <a:r>
              <a:rPr lang="en-GB" sz="4000" b="1" dirty="0" smtClean="0"/>
              <a:t> </a:t>
            </a:r>
            <a:r>
              <a:rPr sz="4000" b="1" dirty="0" smtClean="0"/>
              <a:t>Leadership </a:t>
            </a:r>
            <a:r>
              <a:rPr lang="en-GB" sz="4000" b="1" dirty="0" smtClean="0"/>
              <a:t>R</a:t>
            </a:r>
            <a:r>
              <a:rPr sz="4000" b="1" dirty="0" smtClean="0"/>
              <a:t>isk </a:t>
            </a:r>
            <a:r>
              <a:rPr lang="en-GB" sz="4000" b="1" dirty="0" smtClean="0"/>
              <a:t>P</a:t>
            </a:r>
            <a:r>
              <a:rPr sz="4000" b="1" dirty="0" smtClean="0"/>
              <a:t>erspective</a:t>
            </a:r>
            <a:endParaRPr sz="4000" b="1" dirty="0"/>
          </a:p>
        </p:txBody>
      </p:sp>
      <p:sp>
        <p:nvSpPr>
          <p:cNvPr id="140" name="Shape 140"/>
          <p:cNvSpPr>
            <a:spLocks noGrp="1"/>
          </p:cNvSpPr>
          <p:nvPr>
            <p:ph type="body" sz="half" idx="1"/>
          </p:nvPr>
        </p:nvSpPr>
        <p:spPr>
          <a:xfrm>
            <a:off x="705446" y="1830586"/>
            <a:ext cx="3673415" cy="3498917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312528" indent="-312528">
              <a:lnSpc>
                <a:spcPct val="110000"/>
              </a:lnSpc>
              <a:defRPr sz="3100"/>
            </a:pPr>
            <a:r>
              <a:rPr sz="3000" dirty="0"/>
              <a:t>Confidence in our own ability</a:t>
            </a:r>
          </a:p>
          <a:p>
            <a:pPr marL="312528" indent="-312528">
              <a:lnSpc>
                <a:spcPct val="110000"/>
              </a:lnSpc>
              <a:defRPr sz="3100"/>
            </a:pPr>
            <a:r>
              <a:rPr sz="3000" dirty="0"/>
              <a:t>Capability to </a:t>
            </a:r>
            <a:r>
              <a:rPr sz="3000" dirty="0" smtClean="0"/>
              <a:t>explore</a:t>
            </a:r>
            <a:endParaRPr sz="3000" dirty="0"/>
          </a:p>
          <a:p>
            <a:pPr marL="312528" indent="-312528">
              <a:lnSpc>
                <a:spcPct val="110000"/>
              </a:lnSpc>
              <a:defRPr sz="3100"/>
            </a:pPr>
            <a:r>
              <a:rPr sz="3000" dirty="0"/>
              <a:t>Acceptance of consequences</a:t>
            </a:r>
          </a:p>
          <a:p>
            <a:pPr marL="312528" indent="-312528">
              <a:lnSpc>
                <a:spcPct val="110000"/>
              </a:lnSpc>
              <a:defRPr sz="3100"/>
            </a:pPr>
            <a:r>
              <a:rPr sz="3000" dirty="0"/>
              <a:t>Trends - others doing it</a:t>
            </a:r>
          </a:p>
          <a:p>
            <a:pPr marL="0" indent="0" algn="ctr">
              <a:buNone/>
              <a:defRPr sz="3100" b="1">
                <a:solidFill>
                  <a:srgbClr val="0433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>
              <a:solidFill>
                <a:srgbClr val="3366FF"/>
              </a:solidFill>
            </a:endParaRPr>
          </a:p>
        </p:txBody>
      </p:sp>
      <p:sp>
        <p:nvSpPr>
          <p:cNvPr id="141" name="Shape 141"/>
          <p:cNvSpPr/>
          <p:nvPr/>
        </p:nvSpPr>
        <p:spPr>
          <a:xfrm>
            <a:off x="4786313" y="1630119"/>
            <a:ext cx="3673415" cy="3850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noAutofit/>
          </a:bodyPr>
          <a:lstStyle/>
          <a:p>
            <a:pPr marL="312528" indent="-312528">
              <a:lnSpc>
                <a:spcPct val="120000"/>
              </a:lnSpc>
              <a:spcBef>
                <a:spcPts val="700"/>
              </a:spcBef>
              <a:buSzPct val="75000"/>
              <a:buChar char="•"/>
              <a:defRPr sz="3100"/>
            </a:pPr>
            <a:r>
              <a:rPr sz="2800" dirty="0"/>
              <a:t>Tolerance of “failure</a:t>
            </a:r>
            <a:r>
              <a:rPr sz="2800" dirty="0" smtClean="0"/>
              <a:t>”</a:t>
            </a:r>
          </a:p>
          <a:p>
            <a:pPr marL="312528" indent="-312528">
              <a:lnSpc>
                <a:spcPct val="120000"/>
              </a:lnSpc>
              <a:spcBef>
                <a:spcPts val="700"/>
              </a:spcBef>
              <a:buSzPct val="75000"/>
              <a:buChar char="•"/>
              <a:defRPr sz="3100"/>
            </a:pPr>
            <a:r>
              <a:rPr sz="2800" dirty="0"/>
              <a:t>Willingness to learn (from mistakes)</a:t>
            </a:r>
          </a:p>
          <a:p>
            <a:pPr marL="312528" indent="-312528">
              <a:lnSpc>
                <a:spcPct val="120000"/>
              </a:lnSpc>
              <a:spcBef>
                <a:spcPts val="700"/>
              </a:spcBef>
              <a:buSzPct val="75000"/>
              <a:buChar char="•"/>
              <a:defRPr sz="3100"/>
            </a:pPr>
            <a:r>
              <a:rPr sz="2800" dirty="0" smtClean="0"/>
              <a:t>Supportive environment</a:t>
            </a:r>
            <a:endParaRPr sz="2800" dirty="0"/>
          </a:p>
          <a:p>
            <a:pPr marL="312528" indent="-312528">
              <a:lnSpc>
                <a:spcPct val="120000"/>
              </a:lnSpc>
              <a:spcBef>
                <a:spcPts val="700"/>
              </a:spcBef>
              <a:buSzPct val="75000"/>
              <a:buChar char="•"/>
              <a:defRPr sz="3100"/>
            </a:pPr>
            <a:r>
              <a:rPr sz="2800" dirty="0"/>
              <a:t>Our attitude towards </a:t>
            </a:r>
            <a:r>
              <a:rPr sz="2800" dirty="0" smtClean="0"/>
              <a:t>risk</a:t>
            </a:r>
            <a:endParaRPr sz="2800" dirty="0"/>
          </a:p>
        </p:txBody>
      </p:sp>
      <p:sp>
        <p:nvSpPr>
          <p:cNvPr id="142" name="Shape 142"/>
          <p:cNvSpPr/>
          <p:nvPr/>
        </p:nvSpPr>
        <p:spPr>
          <a:xfrm>
            <a:off x="4015687" y="5564310"/>
            <a:ext cx="1186359" cy="686471"/>
          </a:xfrm>
          <a:prstGeom prst="leftRightArrow">
            <a:avLst>
              <a:gd name="adj1" fmla="val 32000"/>
              <a:gd name="adj2" fmla="val 45234"/>
            </a:avLst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7" tIns="35717" rIns="35717" bIns="35717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1369655" y="5640921"/>
            <a:ext cx="2154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3366FF"/>
                </a:solidFill>
                <a:latin typeface="Helvetica"/>
                <a:cs typeface="Helvetica"/>
              </a:rPr>
              <a:t>INNER</a:t>
            </a:r>
            <a:endParaRPr lang="en-US" sz="2800" b="1" dirty="0"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20162" y="5640921"/>
            <a:ext cx="2154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3366FF"/>
                </a:solidFill>
                <a:latin typeface="Helvetica"/>
                <a:cs typeface="Helvetica"/>
              </a:rPr>
              <a:t>OUTER</a:t>
            </a:r>
            <a:endParaRPr lang="en-US" sz="28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4697745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 animBg="1"/>
      <p:bldP spid="3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525779">
              <a:defRPr sz="7200"/>
            </a:lvl1pPr>
          </a:lstStyle>
          <a:p>
            <a:pPr algn="ctr"/>
            <a:r>
              <a:rPr lang="en-GB" sz="3600" b="1" dirty="0" smtClean="0"/>
              <a:t>     Helping </a:t>
            </a:r>
            <a:r>
              <a:rPr sz="3600" b="1" dirty="0" smtClean="0"/>
              <a:t>Leaders</a:t>
            </a:r>
            <a:r>
              <a:rPr lang="en-GB" sz="3600" b="1" dirty="0" smtClean="0"/>
              <a:t> Understand Risk</a:t>
            </a:r>
            <a:endParaRPr sz="3600" b="1" dirty="0"/>
          </a:p>
        </p:txBody>
      </p:sp>
      <p:sp>
        <p:nvSpPr>
          <p:cNvPr id="148" name="Shape 148"/>
          <p:cNvSpPr>
            <a:spLocks noGrp="1"/>
          </p:cNvSpPr>
          <p:nvPr>
            <p:ph type="body" idx="1"/>
          </p:nvPr>
        </p:nvSpPr>
        <p:spPr>
          <a:xfrm>
            <a:off x="812602" y="1835051"/>
            <a:ext cx="7804547" cy="4420195"/>
          </a:xfrm>
          <a:prstGeom prst="rect">
            <a:avLst/>
          </a:prstGeom>
        </p:spPr>
        <p:txBody>
          <a:bodyPr/>
          <a:lstStyle/>
          <a:p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Navigation</a:t>
            </a:r>
            <a:br>
              <a:rPr b="1" dirty="0">
                <a:latin typeface="Helvetica"/>
                <a:ea typeface="Helvetica"/>
                <a:cs typeface="Helvetica"/>
                <a:sym typeface="Helvetica"/>
              </a:rPr>
            </a:br>
            <a:r>
              <a:rPr dirty="0"/>
              <a:t>Process of accurately ascertaining location and planning a route</a:t>
            </a:r>
            <a:br>
              <a:rPr dirty="0"/>
            </a:br>
            <a:endParaRPr dirty="0"/>
          </a:p>
          <a:p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Orientation</a:t>
            </a:r>
            <a:br>
              <a:rPr b="1" dirty="0">
                <a:latin typeface="Helvetica"/>
                <a:ea typeface="Helvetica"/>
                <a:cs typeface="Helvetica"/>
                <a:sym typeface="Helvetica"/>
              </a:rPr>
            </a:br>
            <a:r>
              <a:rPr dirty="0"/>
              <a:t>Action of ‘orienting’ someone/something to the points of a compass (or specified positions) </a:t>
            </a:r>
          </a:p>
        </p:txBody>
      </p:sp>
    </p:spTree>
    <p:extLst>
      <p:ext uri="{BB962C8B-B14F-4D97-AF65-F5344CB8AC3E}">
        <p14:creationId xmlns:p14="http://schemas.microsoft.com/office/powerpoint/2010/main" val="367658184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sz="4000" b="1" dirty="0"/>
              <a:t>8 Risk Types</a:t>
            </a:r>
          </a:p>
        </p:txBody>
      </p:sp>
      <p:sp>
        <p:nvSpPr>
          <p:cNvPr id="151" name="Shape 151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161532" indent="-161532" defTabSz="275203">
              <a:spcBef>
                <a:spcPts val="1477"/>
              </a:spcBef>
              <a:defRPr sz="1876"/>
            </a:pP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Wary</a:t>
            </a:r>
            <a:r>
              <a:rPr dirty="0"/>
              <a:t/>
            </a:r>
            <a:br>
              <a:rPr dirty="0"/>
            </a:br>
            <a:r>
              <a:rPr dirty="0"/>
              <a:t>Highly organised, fear failure</a:t>
            </a:r>
            <a:r>
              <a:rPr dirty="0" smtClean="0"/>
              <a:t>,</a:t>
            </a:r>
            <a:r>
              <a:rPr lang="en-GB" dirty="0" smtClean="0"/>
              <a:t> </a:t>
            </a:r>
            <a:r>
              <a:rPr dirty="0" smtClean="0"/>
              <a:t>need </a:t>
            </a:r>
            <a:r>
              <a:rPr dirty="0"/>
              <a:t>control. </a:t>
            </a:r>
            <a:br>
              <a:rPr dirty="0"/>
            </a:br>
            <a:r>
              <a:rPr i="1" dirty="0">
                <a:solidFill>
                  <a:srgbClr val="53585F"/>
                </a:solidFill>
              </a:rPr>
              <a:t>Shrewd, Vigilant,Controlling</a:t>
            </a:r>
            <a:br>
              <a:rPr i="1" dirty="0">
                <a:solidFill>
                  <a:srgbClr val="53585F"/>
                </a:solidFill>
              </a:rPr>
            </a:br>
            <a:r>
              <a:rPr b="1" dirty="0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rPr>
              <a:t>Attracted by security</a:t>
            </a:r>
          </a:p>
          <a:p>
            <a:pPr marL="161532" indent="-161532" defTabSz="275203">
              <a:spcBef>
                <a:spcPts val="1477"/>
              </a:spcBef>
              <a:defRPr sz="1876"/>
            </a:pP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Prudent</a:t>
            </a:r>
            <a:r>
              <a:rPr dirty="0"/>
              <a:t/>
            </a:r>
            <a:br>
              <a:rPr dirty="0"/>
            </a:br>
            <a:r>
              <a:rPr dirty="0"/>
              <a:t>Cautious, self-controlled, most comfortable with continuity &amp; familiarity. </a:t>
            </a:r>
            <a:br>
              <a:rPr dirty="0"/>
            </a:br>
            <a:r>
              <a:rPr i="1" dirty="0">
                <a:solidFill>
                  <a:srgbClr val="53585F"/>
                </a:solidFill>
              </a:rPr>
              <a:t>Systemic, Orthodox, Detailed</a:t>
            </a:r>
            <a:r>
              <a:rPr dirty="0">
                <a:solidFill>
                  <a:srgbClr val="53585F"/>
                </a:solidFill>
              </a:rPr>
              <a:t/>
            </a:r>
            <a:br>
              <a:rPr dirty="0">
                <a:solidFill>
                  <a:srgbClr val="53585F"/>
                </a:solidFill>
              </a:rPr>
            </a:br>
            <a:r>
              <a:rPr b="1" dirty="0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rPr>
              <a:t>Consistency rather than variety</a:t>
            </a:r>
            <a:endParaRPr b="1" dirty="0">
              <a:latin typeface="Helvetica"/>
              <a:ea typeface="Helvetica"/>
              <a:cs typeface="Helvetica"/>
              <a:sym typeface="Helvetica"/>
            </a:endParaRPr>
          </a:p>
          <a:p>
            <a:pPr marL="161532" indent="-161532" defTabSz="275203">
              <a:spcBef>
                <a:spcPts val="1477"/>
              </a:spcBef>
              <a:defRPr sz="1876"/>
            </a:pP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Deliberate</a:t>
            </a:r>
            <a:br>
              <a:rPr b="1" dirty="0">
                <a:latin typeface="Helvetica"/>
                <a:ea typeface="Helvetica"/>
                <a:cs typeface="Helvetica"/>
                <a:sym typeface="Helvetica"/>
              </a:rPr>
            </a:br>
            <a:r>
              <a:rPr dirty="0"/>
              <a:t>Optimistic &amp; self-confident, rigorous in planning &amp; preparation.</a:t>
            </a:r>
            <a:br>
              <a:rPr dirty="0"/>
            </a:br>
            <a:r>
              <a:rPr i="1" dirty="0">
                <a:solidFill>
                  <a:srgbClr val="53585F"/>
                </a:solidFill>
              </a:rPr>
              <a:t>Confident, buoyant, thorough</a:t>
            </a:r>
            <a:br>
              <a:rPr i="1" dirty="0">
                <a:solidFill>
                  <a:srgbClr val="53585F"/>
                </a:solidFill>
              </a:rPr>
            </a:br>
            <a:r>
              <a:rPr b="1" dirty="0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rPr>
              <a:t>Self-confident &amp; calm</a:t>
            </a:r>
          </a:p>
          <a:p>
            <a:pPr marL="161532" indent="-161532" defTabSz="275203">
              <a:spcBef>
                <a:spcPts val="1477"/>
              </a:spcBef>
              <a:defRPr sz="1876"/>
            </a:pP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Composed</a:t>
            </a:r>
            <a:br>
              <a:rPr b="1" dirty="0">
                <a:latin typeface="Helvetica"/>
                <a:ea typeface="Helvetica"/>
                <a:cs typeface="Helvetica"/>
                <a:sym typeface="Helvetica"/>
              </a:rPr>
            </a:br>
            <a:r>
              <a:rPr dirty="0"/>
              <a:t>Calm, cool headed yet up-beat, fearless (almost oblivious to risk)</a:t>
            </a:r>
            <a:br>
              <a:rPr dirty="0"/>
            </a:br>
            <a:r>
              <a:rPr i="1" dirty="0">
                <a:solidFill>
                  <a:srgbClr val="53585F"/>
                </a:solidFill>
              </a:rPr>
              <a:t>Calm, resilient, undaunted</a:t>
            </a:r>
            <a:br>
              <a:rPr i="1" dirty="0">
                <a:solidFill>
                  <a:srgbClr val="53585F"/>
                </a:solidFill>
              </a:rPr>
            </a:br>
            <a:r>
              <a:rPr b="1" dirty="0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rPr>
              <a:t>Optimistic not enthusiastic</a:t>
            </a:r>
            <a:r>
              <a:rPr dirty="0"/>
              <a:t> </a:t>
            </a:r>
          </a:p>
        </p:txBody>
      </p:sp>
      <p:pic>
        <p:nvPicPr>
          <p:cNvPr id="2" name="Picture 1" descr="New_compass_chart_FLA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819" y="1956137"/>
            <a:ext cx="3523094" cy="352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41343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sz="4000" b="1" dirty="0"/>
              <a:t>8 Risk Types</a:t>
            </a:r>
          </a:p>
        </p:txBody>
      </p:sp>
      <p:sp>
        <p:nvSpPr>
          <p:cNvPr id="151" name="Shape 151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149477" indent="-149477" defTabSz="254666">
              <a:spcBef>
                <a:spcPts val="1336"/>
              </a:spcBef>
              <a:defRPr sz="1736"/>
            </a:pPr>
            <a:r>
              <a:rPr lang="en-US" b="1" dirty="0">
                <a:latin typeface="Helvetica"/>
                <a:ea typeface="Helvetica"/>
                <a:cs typeface="Helvetica"/>
                <a:sym typeface="Helvetica"/>
              </a:rPr>
              <a:t>Adventurous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Imperturbable, impulsive and unrestrained - open to anything! </a:t>
            </a:r>
            <a:br>
              <a:rPr lang="en-US" dirty="0"/>
            </a:br>
            <a:r>
              <a:rPr lang="en-US" i="1" dirty="0">
                <a:solidFill>
                  <a:srgbClr val="53585F"/>
                </a:solidFill>
              </a:rPr>
              <a:t>Intrepid, Enterprising, Optimistic</a:t>
            </a:r>
            <a:br>
              <a:rPr lang="en-US" i="1" dirty="0">
                <a:solidFill>
                  <a:srgbClr val="53585F"/>
                </a:solidFill>
              </a:rPr>
            </a:br>
            <a:r>
              <a:rPr lang="en-US" b="1" dirty="0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rPr>
              <a:t>Challenging</a:t>
            </a:r>
          </a:p>
          <a:p>
            <a:pPr marL="149477" indent="-149477" defTabSz="254666">
              <a:spcBef>
                <a:spcPts val="1336"/>
              </a:spcBef>
              <a:defRPr sz="1736"/>
            </a:pPr>
            <a:r>
              <a:rPr lang="en-US" b="1" dirty="0">
                <a:latin typeface="Helvetica"/>
                <a:ea typeface="Helvetica"/>
                <a:cs typeface="Helvetica"/>
                <a:sym typeface="Helvetica"/>
              </a:rPr>
              <a:t>Carefree</a:t>
            </a:r>
            <a:br>
              <a:rPr lang="en-US" b="1" dirty="0">
                <a:latin typeface="Helvetica"/>
                <a:ea typeface="Helvetica"/>
                <a:cs typeface="Helvetica"/>
                <a:sym typeface="Helvetica"/>
              </a:rPr>
            </a:br>
            <a:r>
              <a:rPr lang="en-US" dirty="0"/>
              <a:t>Unconventional, excitement seeking, their imprudence makes life exciting! </a:t>
            </a:r>
            <a:br>
              <a:rPr lang="en-US" dirty="0"/>
            </a:br>
            <a:r>
              <a:rPr lang="en-US" i="1" dirty="0">
                <a:solidFill>
                  <a:srgbClr val="53585F"/>
                </a:solidFill>
              </a:rPr>
              <a:t>Audacious, Curious, Unconventional</a:t>
            </a:r>
            <a:r>
              <a:rPr lang="en-US" dirty="0">
                <a:solidFill>
                  <a:srgbClr val="53585F"/>
                </a:solidFill>
              </a:rPr>
              <a:t/>
            </a:r>
            <a:br>
              <a:rPr lang="en-US" dirty="0">
                <a:solidFill>
                  <a:srgbClr val="53585F"/>
                </a:solidFill>
              </a:rPr>
            </a:br>
            <a:r>
              <a:rPr lang="en-US" b="1" dirty="0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rPr>
              <a:t>Spontaneous</a:t>
            </a:r>
            <a:endParaRPr lang="en-US" b="1" dirty="0">
              <a:latin typeface="Helvetica"/>
              <a:ea typeface="Helvetica"/>
              <a:cs typeface="Helvetica"/>
              <a:sym typeface="Helvetica"/>
            </a:endParaRPr>
          </a:p>
          <a:p>
            <a:pPr marL="149477" indent="-149477" defTabSz="254666">
              <a:spcBef>
                <a:spcPts val="1336"/>
              </a:spcBef>
              <a:defRPr sz="1736"/>
            </a:pPr>
            <a:r>
              <a:rPr lang="en-US" b="1" dirty="0">
                <a:latin typeface="Helvetica"/>
                <a:ea typeface="Helvetica"/>
                <a:cs typeface="Helvetica"/>
                <a:sym typeface="Helvetica"/>
              </a:rPr>
              <a:t>Excitable</a:t>
            </a:r>
            <a:br>
              <a:rPr lang="en-US" b="1" dirty="0">
                <a:latin typeface="Helvetica"/>
                <a:ea typeface="Helvetica"/>
                <a:cs typeface="Helvetica"/>
                <a:sym typeface="Helvetica"/>
              </a:rPr>
            </a:br>
            <a:r>
              <a:rPr lang="en-US" dirty="0"/>
              <a:t>Uninhibited, excitable, challenging - can be distraught when things go wrong.</a:t>
            </a:r>
            <a:br>
              <a:rPr lang="en-US" dirty="0"/>
            </a:br>
            <a:r>
              <a:rPr lang="en-US" i="1" dirty="0">
                <a:solidFill>
                  <a:srgbClr val="53585F"/>
                </a:solidFill>
              </a:rPr>
              <a:t>Enthusiastic, Anxious, Committed</a:t>
            </a:r>
            <a:br>
              <a:rPr lang="en-US" i="1" dirty="0">
                <a:solidFill>
                  <a:srgbClr val="53585F"/>
                </a:solidFill>
              </a:rPr>
            </a:br>
            <a:r>
              <a:rPr lang="en-US" b="1" dirty="0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rPr>
              <a:t>Attracted to </a:t>
            </a:r>
            <a:r>
              <a:rPr lang="en-US" b="1" dirty="0" smtClean="0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rPr>
              <a:t>risk </a:t>
            </a:r>
            <a:r>
              <a:rPr lang="en-US" b="1" dirty="0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rPr>
              <a:t>(Change)</a:t>
            </a:r>
          </a:p>
          <a:p>
            <a:pPr marL="149477" indent="-149477" defTabSz="254666">
              <a:spcBef>
                <a:spcPts val="1336"/>
              </a:spcBef>
              <a:defRPr sz="1736"/>
            </a:pPr>
            <a:r>
              <a:rPr lang="en-US" b="1" dirty="0">
                <a:latin typeface="Helvetica"/>
                <a:ea typeface="Helvetica"/>
                <a:cs typeface="Helvetica"/>
                <a:sym typeface="Helvetica"/>
              </a:rPr>
              <a:t>Intense</a:t>
            </a:r>
            <a:br>
              <a:rPr lang="en-US" b="1" dirty="0">
                <a:latin typeface="Helvetica"/>
                <a:ea typeface="Helvetica"/>
                <a:cs typeface="Helvetica"/>
                <a:sym typeface="Helvetica"/>
              </a:rPr>
            </a:br>
            <a:r>
              <a:rPr lang="en-US" dirty="0"/>
              <a:t>Anxious, driven &amp; committed; can be pessimistic &amp;  ‘stalled’ by set-backs.</a:t>
            </a:r>
            <a:br>
              <a:rPr lang="en-US" dirty="0"/>
            </a:br>
            <a:r>
              <a:rPr lang="en-US" i="1" dirty="0">
                <a:solidFill>
                  <a:srgbClr val="53585F"/>
                </a:solidFill>
              </a:rPr>
              <a:t>Apprehensive, risk aware, </a:t>
            </a:r>
            <a:r>
              <a:rPr lang="en-US" i="1" dirty="0" smtClean="0">
                <a:solidFill>
                  <a:srgbClr val="53585F"/>
                </a:solidFill>
              </a:rPr>
              <a:t>ardent</a:t>
            </a:r>
            <a:r>
              <a:rPr lang="en-US" i="1" dirty="0">
                <a:solidFill>
                  <a:srgbClr val="53585F"/>
                </a:solidFill>
              </a:rPr>
              <a:t/>
            </a:r>
            <a:br>
              <a:rPr lang="en-US" i="1" dirty="0">
                <a:solidFill>
                  <a:srgbClr val="53585F"/>
                </a:solidFill>
              </a:rPr>
            </a:br>
            <a:r>
              <a:rPr lang="en-US" b="1" dirty="0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rPr>
              <a:t>Takes things personally</a:t>
            </a:r>
            <a:r>
              <a:rPr lang="en-US" dirty="0"/>
              <a:t> </a:t>
            </a:r>
          </a:p>
        </p:txBody>
      </p:sp>
      <p:pic>
        <p:nvPicPr>
          <p:cNvPr id="2" name="Picture 1" descr="New_compass_chart_FLA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819" y="1956137"/>
            <a:ext cx="3523094" cy="352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67920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sz="4000" b="1" dirty="0"/>
              <a:t>Tolerance v Aversion</a:t>
            </a:r>
          </a:p>
        </p:txBody>
      </p:sp>
      <p:pic>
        <p:nvPicPr>
          <p:cNvPr id="5" name="Picture 4" descr="text to go around compass graphi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749" y="1417638"/>
            <a:ext cx="5105953" cy="5105953"/>
          </a:xfrm>
          <a:prstGeom prst="rect">
            <a:avLst/>
          </a:prstGeom>
        </p:spPr>
      </p:pic>
      <p:pic>
        <p:nvPicPr>
          <p:cNvPr id="8" name="Picture 7" descr="New_compass_chart_FLA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154" y="2100637"/>
            <a:ext cx="3493538" cy="349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93420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sz="4000" b="1" dirty="0"/>
              <a:t>Case Study - 1</a:t>
            </a:r>
          </a:p>
        </p:txBody>
      </p:sp>
      <p:sp>
        <p:nvSpPr>
          <p:cNvPr id="162" name="Shape 162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 smtClean="0"/>
              <a:t>Two</a:t>
            </a:r>
            <a:r>
              <a:rPr dirty="0" smtClean="0"/>
              <a:t> </a:t>
            </a:r>
            <a:r>
              <a:rPr dirty="0"/>
              <a:t>leaders</a:t>
            </a:r>
          </a:p>
          <a:p>
            <a:r>
              <a:rPr lang="en-GB" dirty="0" smtClean="0"/>
              <a:t>One</a:t>
            </a:r>
            <a:r>
              <a:rPr dirty="0" smtClean="0"/>
              <a:t> </a:t>
            </a:r>
            <a:r>
              <a:rPr dirty="0"/>
              <a:t>goal</a:t>
            </a:r>
          </a:p>
          <a:p>
            <a:r>
              <a:rPr lang="en-GB" dirty="0"/>
              <a:t>S</a:t>
            </a:r>
            <a:r>
              <a:rPr dirty="0" smtClean="0"/>
              <a:t>imilar </a:t>
            </a:r>
            <a:r>
              <a:rPr dirty="0"/>
              <a:t>risk disposition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dirty="0" smtClean="0"/>
              <a:t>but </a:t>
            </a:r>
            <a:r>
              <a:rPr dirty="0"/>
              <a:t>….</a:t>
            </a:r>
          </a:p>
        </p:txBody>
      </p:sp>
      <p:sp>
        <p:nvSpPr>
          <p:cNvPr id="163" name="Shape 163"/>
          <p:cNvSpPr/>
          <p:nvPr/>
        </p:nvSpPr>
        <p:spPr>
          <a:xfrm>
            <a:off x="4723806" y="1830586"/>
            <a:ext cx="3078568" cy="3987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normAutofit/>
          </a:bodyPr>
          <a:lstStyle/>
          <a:p>
            <a:pPr marL="241093" indent="-241093">
              <a:spcBef>
                <a:spcPts val="2250"/>
              </a:spcBef>
              <a:buSzPct val="75000"/>
              <a:buChar char="•"/>
              <a:defRPr sz="2800">
                <a:solidFill>
                  <a:schemeClr val="accent5"/>
                </a:solidFill>
              </a:defRPr>
            </a:pPr>
            <a:endParaRPr dirty="0"/>
          </a:p>
        </p:txBody>
      </p:sp>
      <p:sp>
        <p:nvSpPr>
          <p:cNvPr id="8" name="Shape 163"/>
          <p:cNvSpPr/>
          <p:nvPr/>
        </p:nvSpPr>
        <p:spPr>
          <a:xfrm>
            <a:off x="6718300" y="2603500"/>
            <a:ext cx="53340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marL="342900" indent="-342900" algn="l">
              <a:spcBef>
                <a:spcPts val="3200"/>
              </a:spcBef>
              <a:buSzPct val="75000"/>
              <a:buChar char="•"/>
              <a:defRPr sz="2800">
                <a:solidFill>
                  <a:schemeClr val="accent5"/>
                </a:solidFill>
              </a:defRPr>
            </a:pPr>
            <a:endParaRPr dirty="0"/>
          </a:p>
        </p:txBody>
      </p:sp>
      <p:pic>
        <p:nvPicPr>
          <p:cNvPr id="9" name="Picture 8" descr="New_compass_chart_FLAT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654" y="1212745"/>
            <a:ext cx="4776201" cy="4776201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5269061" y="4178078"/>
            <a:ext cx="197929" cy="217547"/>
          </a:xfrm>
          <a:prstGeom prst="ellipse">
            <a:avLst/>
          </a:prstGeom>
          <a:solidFill>
            <a:schemeClr val="accent5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252985" y="4482588"/>
            <a:ext cx="197929" cy="217547"/>
          </a:xfrm>
          <a:prstGeom prst="ellipse">
            <a:avLst/>
          </a:prstGeom>
          <a:solidFill>
            <a:schemeClr val="accent5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53532189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sz="4000" b="1" dirty="0"/>
              <a:t>Case Study - 1</a:t>
            </a:r>
          </a:p>
        </p:txBody>
      </p:sp>
      <p:sp>
        <p:nvSpPr>
          <p:cNvPr id="167" name="Shape 167"/>
          <p:cNvSpPr/>
          <p:nvPr/>
        </p:nvSpPr>
        <p:spPr>
          <a:xfrm>
            <a:off x="4723805" y="1830586"/>
            <a:ext cx="3750469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normAutofit/>
          </a:bodyPr>
          <a:lstStyle/>
          <a:p>
            <a:pPr>
              <a:spcBef>
                <a:spcPts val="2250"/>
              </a:spcBef>
              <a:defRPr sz="2800">
                <a:solidFill>
                  <a:schemeClr val="accent5"/>
                </a:solidFill>
              </a:defRPr>
            </a:pPr>
            <a:endParaRPr b="1" u="sng" dirty="0"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3" name="Picture 2" descr="Screen Shot 2016-03-02 at 09.58.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1" y="2225165"/>
            <a:ext cx="4627574" cy="3132383"/>
          </a:xfrm>
          <a:prstGeom prst="rect">
            <a:avLst/>
          </a:prstGeom>
        </p:spPr>
      </p:pic>
      <p:pic>
        <p:nvPicPr>
          <p:cNvPr id="2" name="Picture 1" descr="Screen Shot 2016-03-02 at 09.57.4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949" y="2182607"/>
            <a:ext cx="4646051" cy="31749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44429" y="1505049"/>
            <a:ext cx="3174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Risk Attitudes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9413866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560831">
              <a:defRPr sz="7679"/>
            </a:lvl1pPr>
          </a:lstStyle>
          <a:p>
            <a:pPr algn="ctr"/>
            <a:r>
              <a:rPr sz="4000" b="1" dirty="0"/>
              <a:t>Attitudes are </a:t>
            </a:r>
            <a:r>
              <a:rPr lang="en-GB" sz="4000" b="1" dirty="0" smtClean="0"/>
              <a:t>C</a:t>
            </a:r>
            <a:r>
              <a:rPr sz="4000" b="1" dirty="0" smtClean="0"/>
              <a:t>hangeable</a:t>
            </a:r>
            <a:endParaRPr sz="4000" b="1" dirty="0"/>
          </a:p>
        </p:txBody>
      </p:sp>
      <p:sp>
        <p:nvSpPr>
          <p:cNvPr id="170" name="Shape 17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Attitudes have causes</a:t>
            </a:r>
          </a:p>
          <a:p>
            <a:r>
              <a:rPr dirty="0"/>
              <a:t>Attitudes can be influenced </a:t>
            </a:r>
            <a:r>
              <a:rPr lang="en-GB" dirty="0" smtClean="0"/>
              <a:t>and</a:t>
            </a:r>
            <a:r>
              <a:rPr dirty="0" smtClean="0"/>
              <a:t> </a:t>
            </a:r>
            <a:r>
              <a:rPr dirty="0"/>
              <a:t>will change</a:t>
            </a:r>
            <a:br>
              <a:rPr dirty="0"/>
            </a:br>
            <a:r>
              <a:rPr dirty="0" smtClean="0"/>
              <a:t>e.g.</a:t>
            </a:r>
            <a:r>
              <a:rPr lang="en-GB" dirty="0"/>
              <a:t> </a:t>
            </a:r>
            <a:r>
              <a:rPr lang="en-GB" dirty="0" smtClean="0"/>
              <a:t>d</a:t>
            </a:r>
            <a:r>
              <a:rPr dirty="0" smtClean="0"/>
              <a:t>isability</a:t>
            </a:r>
            <a:r>
              <a:rPr dirty="0"/>
              <a:t>, seat belts, drink-driving</a:t>
            </a:r>
          </a:p>
          <a:p>
            <a:r>
              <a:rPr dirty="0"/>
              <a:t>Attitudes are less a cause, more they are an effect on risk</a:t>
            </a:r>
          </a:p>
        </p:txBody>
      </p:sp>
    </p:spTree>
    <p:extLst>
      <p:ext uri="{BB962C8B-B14F-4D97-AF65-F5344CB8AC3E}">
        <p14:creationId xmlns:p14="http://schemas.microsoft.com/office/powerpoint/2010/main" val="420696051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sz="4000" b="1" dirty="0"/>
              <a:t>Case Study - 2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81" y="2084396"/>
            <a:ext cx="8418719" cy="39456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40673" y="1620409"/>
            <a:ext cx="2233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Leaders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300356" y="1620409"/>
            <a:ext cx="1302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Team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4830056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Introduction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901" y="1270038"/>
            <a:ext cx="8819161" cy="485612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4300" dirty="0" smtClean="0">
              <a:latin typeface="Helvetica Neue Bold Condensed"/>
              <a:cs typeface="Helvetica Neue Bold Condensed"/>
            </a:endParaRPr>
          </a:p>
          <a:p>
            <a:pPr marL="0" indent="0" algn="ctr">
              <a:buNone/>
            </a:pPr>
            <a:r>
              <a:rPr lang="en-US" sz="2800" dirty="0" smtClean="0">
                <a:latin typeface="Helvetica Neue Bold Condensed"/>
                <a:cs typeface="Helvetica Neue Bold Condensed"/>
              </a:rPr>
              <a:t>PCL Business Psychologists (Est. 1992) </a:t>
            </a: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24th year </a:t>
            </a:r>
          </a:p>
          <a:p>
            <a:pPr marL="0" indent="0" algn="ctr">
              <a:buNone/>
            </a:pPr>
            <a:r>
              <a:rPr lang="en-US" dirty="0"/>
              <a:t>I</a:t>
            </a:r>
            <a:r>
              <a:rPr lang="en-US" dirty="0" smtClean="0"/>
              <a:t>nnovative</a:t>
            </a:r>
          </a:p>
          <a:p>
            <a:pPr marL="0" indent="0" algn="ctr">
              <a:buNone/>
            </a:pPr>
            <a:r>
              <a:rPr lang="en-US" dirty="0"/>
              <a:t>R</a:t>
            </a:r>
            <a:r>
              <a:rPr lang="en-US" dirty="0" smtClean="0"/>
              <a:t>esearch oriented </a:t>
            </a:r>
          </a:p>
          <a:p>
            <a:pPr marL="0" indent="0" algn="ctr">
              <a:buNone/>
            </a:pPr>
            <a:r>
              <a:rPr lang="en-US" dirty="0"/>
              <a:t>Global i</a:t>
            </a:r>
            <a:r>
              <a:rPr lang="en-US" dirty="0" smtClean="0"/>
              <a:t>nfluence</a:t>
            </a:r>
          </a:p>
          <a:p>
            <a:pPr marL="0" indent="0" algn="ctr">
              <a:buNone/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463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IMG_0180.jpe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26115" r="2611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30" name="Shape 13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sz="4000" b="1" dirty="0" smtClean="0"/>
              <a:t>P</a:t>
            </a:r>
            <a:r>
              <a:rPr lang="en-GB" sz="4000" b="1" dirty="0" err="1" smtClean="0"/>
              <a:t>erspective</a:t>
            </a:r>
            <a:endParaRPr sz="4000" b="1" dirty="0"/>
          </a:p>
        </p:txBody>
      </p:sp>
      <p:sp>
        <p:nvSpPr>
          <p:cNvPr id="131" name="Shape 131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View from the cockpit of a race car at start of a </a:t>
            </a:r>
            <a:r>
              <a:rPr b="1" dirty="0" smtClean="0">
                <a:latin typeface="Helvetica"/>
                <a:ea typeface="Helvetica"/>
                <a:cs typeface="Helvetica"/>
                <a:sym typeface="Helvetica"/>
              </a:rPr>
              <a:t>race</a:t>
            </a:r>
            <a:endParaRPr b="1" dirty="0"/>
          </a:p>
          <a:p>
            <a:r>
              <a:rPr dirty="0"/>
              <a:t>Does this excite you?</a:t>
            </a:r>
          </a:p>
          <a:p>
            <a:r>
              <a:rPr dirty="0"/>
              <a:t>Does this motivate you?</a:t>
            </a:r>
          </a:p>
          <a:p>
            <a:r>
              <a:rPr dirty="0"/>
              <a:t>Does this scare you?</a:t>
            </a:r>
          </a:p>
        </p:txBody>
      </p:sp>
    </p:spTree>
    <p:extLst>
      <p:ext uri="{BB962C8B-B14F-4D97-AF65-F5344CB8AC3E}">
        <p14:creationId xmlns:p14="http://schemas.microsoft.com/office/powerpoint/2010/main" val="157340541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-1282495" y="290134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Start - Oulton 2015 [in-car &amp; BUSY]_v3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74638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66939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GB" sz="2800" b="1" dirty="0" smtClean="0"/>
              <a:t>#1 Understand Your Own </a:t>
            </a:r>
            <a:br>
              <a:rPr lang="en-GB" sz="2800" b="1" dirty="0" smtClean="0"/>
            </a:br>
            <a:r>
              <a:rPr lang="en-GB" sz="2800" b="1" dirty="0" smtClean="0"/>
              <a:t>Risk Type and Your Team’s</a:t>
            </a:r>
            <a:endParaRPr sz="2800" b="1" dirty="0"/>
          </a:p>
        </p:txBody>
      </p:sp>
      <p:sp>
        <p:nvSpPr>
          <p:cNvPr id="180" name="Shape 18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How well do you know </a:t>
            </a:r>
            <a:r>
              <a:rPr lang="en-US" dirty="0" smtClean="0"/>
              <a:t>your risk </a:t>
            </a:r>
            <a:r>
              <a:rPr lang="en-US" dirty="0"/>
              <a:t>disposition (type </a:t>
            </a:r>
            <a:r>
              <a:rPr lang="en-US" dirty="0" smtClean="0"/>
              <a:t>and </a:t>
            </a:r>
            <a:r>
              <a:rPr lang="en-US" dirty="0"/>
              <a:t>attitude)?</a:t>
            </a:r>
            <a:br>
              <a:rPr lang="en-US" dirty="0"/>
            </a:br>
            <a:endParaRPr lang="en-US" dirty="0" smtClean="0"/>
          </a:p>
          <a:p>
            <a:pPr>
              <a:spcBef>
                <a:spcPts val="0"/>
              </a:spcBef>
            </a:pPr>
            <a:r>
              <a:rPr lang="en-US" dirty="0"/>
              <a:t>How well do you </a:t>
            </a:r>
            <a:r>
              <a:rPr lang="en-US" dirty="0" smtClean="0"/>
              <a:t>know </a:t>
            </a:r>
            <a:r>
              <a:rPr lang="en-US" dirty="0"/>
              <a:t>your team’s </a:t>
            </a:r>
            <a:r>
              <a:rPr lang="en-US"/>
              <a:t>risk </a:t>
            </a:r>
            <a:r>
              <a:rPr lang="en-US" smtClean="0"/>
              <a:t>disposition? </a:t>
            </a:r>
            <a:endParaRPr lang="en-US" dirty="0" smtClean="0"/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How do you assess risk?</a:t>
            </a:r>
            <a:br>
              <a:rPr lang="en-US" dirty="0"/>
            </a:b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How do you portray the risk landscape?</a:t>
            </a:r>
          </a:p>
        </p:txBody>
      </p:sp>
    </p:spTree>
    <p:extLst>
      <p:ext uri="{BB962C8B-B14F-4D97-AF65-F5344CB8AC3E}">
        <p14:creationId xmlns:p14="http://schemas.microsoft.com/office/powerpoint/2010/main" val="165037923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GB" sz="3600" b="1" dirty="0" smtClean="0"/>
              <a:t>#2 Be Aware of How You </a:t>
            </a:r>
            <a:br>
              <a:rPr lang="en-GB" sz="3600" b="1" dirty="0" smtClean="0"/>
            </a:br>
            <a:r>
              <a:rPr sz="3600" b="1" dirty="0" smtClean="0"/>
              <a:t>Communicat</a:t>
            </a:r>
            <a:r>
              <a:rPr lang="en-GB" sz="3600" b="1" dirty="0" smtClean="0"/>
              <a:t>e</a:t>
            </a:r>
            <a:r>
              <a:rPr sz="3600" b="1" dirty="0" smtClean="0"/>
              <a:t>  </a:t>
            </a:r>
            <a:r>
              <a:rPr sz="3600" b="1" dirty="0"/>
              <a:t>Risk</a:t>
            </a:r>
          </a:p>
        </p:txBody>
      </p:sp>
      <p:sp>
        <p:nvSpPr>
          <p:cNvPr id="183" name="Shape 183"/>
          <p:cNvSpPr>
            <a:spLocks noGrp="1"/>
          </p:cNvSpPr>
          <p:nvPr>
            <p:ph type="body" idx="1"/>
          </p:nvPr>
        </p:nvSpPr>
        <p:spPr>
          <a:xfrm>
            <a:off x="678656" y="1830586"/>
            <a:ext cx="7804547" cy="4420195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dirty="0"/>
              <a:t>L</a:t>
            </a:r>
            <a:r>
              <a:rPr lang="en-GB" dirty="0" smtClean="0"/>
              <a:t>anguage can influence how your team views risk.</a:t>
            </a:r>
            <a:endParaRPr lang="en-GB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dirty="0" smtClean="0"/>
              <a:t>Change</a:t>
            </a:r>
            <a:r>
              <a:rPr lang="en-GB" dirty="0" smtClean="0"/>
              <a:t>:		</a:t>
            </a:r>
            <a:r>
              <a:rPr dirty="0" smtClean="0"/>
              <a:t>     fear </a:t>
            </a:r>
            <a:r>
              <a:rPr lang="en-GB" dirty="0" smtClean="0"/>
              <a:t>and</a:t>
            </a:r>
            <a:r>
              <a:rPr dirty="0" smtClean="0"/>
              <a:t> risk? </a:t>
            </a:r>
            <a:endParaRPr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dirty="0" smtClean="0"/>
              <a:t>Opportunity</a:t>
            </a:r>
            <a:r>
              <a:rPr lang="en-GB" dirty="0" smtClean="0"/>
              <a:t>:</a:t>
            </a:r>
            <a:r>
              <a:rPr dirty="0" smtClean="0"/>
              <a:t> </a:t>
            </a:r>
            <a:r>
              <a:rPr lang="en-GB" dirty="0" smtClean="0"/>
              <a:t>	</a:t>
            </a:r>
            <a:r>
              <a:rPr dirty="0" smtClean="0"/>
              <a:t>challenge </a:t>
            </a:r>
            <a:r>
              <a:rPr lang="en-GB" dirty="0" smtClean="0"/>
              <a:t>and</a:t>
            </a:r>
            <a:r>
              <a:rPr dirty="0" smtClean="0"/>
              <a:t> achievement?</a:t>
            </a:r>
            <a:endParaRPr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dirty="0" smtClean="0"/>
              <a:t>Transition</a:t>
            </a:r>
            <a:r>
              <a:rPr lang="en-GB" dirty="0" smtClean="0"/>
              <a:t>:</a:t>
            </a:r>
            <a:r>
              <a:rPr dirty="0" smtClean="0"/>
              <a:t>     </a:t>
            </a:r>
            <a:r>
              <a:rPr lang="en-GB" dirty="0" smtClean="0"/>
              <a:t>	</a:t>
            </a:r>
            <a:r>
              <a:rPr dirty="0" smtClean="0"/>
              <a:t>shift </a:t>
            </a:r>
            <a:r>
              <a:rPr dirty="0"/>
              <a:t>of state </a:t>
            </a:r>
            <a:r>
              <a:rPr lang="en-GB" dirty="0" smtClean="0"/>
              <a:t>and</a:t>
            </a:r>
            <a:r>
              <a:rPr dirty="0" smtClean="0"/>
              <a:t> comfort?</a:t>
            </a:r>
            <a:endParaRPr dirty="0"/>
          </a:p>
          <a:p>
            <a:pPr marL="0" indent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6825847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en-GB" sz="4000" b="1" dirty="0" smtClean="0"/>
              <a:t>			</a:t>
            </a:r>
            <a:br>
              <a:rPr lang="en-GB" sz="4000" b="1" dirty="0" smtClean="0"/>
            </a:br>
            <a:r>
              <a:rPr lang="en-GB" sz="4000" b="1" dirty="0" smtClean="0"/>
              <a:t/>
            </a:r>
            <a:br>
              <a:rPr lang="en-GB" sz="4000" b="1" dirty="0" smtClean="0"/>
            </a:br>
            <a:r>
              <a:rPr lang="en-GB" sz="4000" b="1" dirty="0" smtClean="0"/>
              <a:t>       </a:t>
            </a:r>
            <a:r>
              <a:rPr lang="en-GB" sz="4400" b="1" dirty="0" smtClean="0"/>
              <a:t>#</a:t>
            </a:r>
            <a:r>
              <a:rPr lang="en-GB" sz="4400" b="1" dirty="0"/>
              <a:t>3</a:t>
            </a:r>
            <a:r>
              <a:rPr lang="en-GB" sz="4400" b="1" dirty="0" smtClean="0"/>
              <a:t> </a:t>
            </a:r>
            <a:r>
              <a:rPr lang="en-GB" sz="4400" b="1" dirty="0"/>
              <a:t>Risk-Taking Can be Positive</a:t>
            </a:r>
            <a:br>
              <a:rPr lang="en-GB" sz="4400" b="1" dirty="0"/>
            </a:br>
            <a:r>
              <a:rPr lang="en-GB" sz="4400" b="1" dirty="0" smtClean="0"/>
              <a:t/>
            </a:r>
            <a:br>
              <a:rPr lang="en-GB" sz="4400" b="1" dirty="0" smtClean="0"/>
            </a:br>
            <a:r>
              <a:rPr lang="en-GB" sz="4000" b="1" dirty="0" smtClean="0"/>
              <a:t>			</a:t>
            </a:r>
            <a:endParaRPr sz="4000" b="1" dirty="0"/>
          </a:p>
        </p:txBody>
      </p:sp>
      <p:sp>
        <p:nvSpPr>
          <p:cNvPr id="177" name="Shape 17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dirty="0" smtClean="0"/>
              <a:t>Risk </a:t>
            </a:r>
            <a:r>
              <a:rPr dirty="0"/>
              <a:t>is not </a:t>
            </a:r>
            <a:r>
              <a:rPr dirty="0" smtClean="0"/>
              <a:t>bad</a:t>
            </a:r>
            <a:r>
              <a:rPr lang="en-GB" dirty="0" smtClean="0"/>
              <a:t>; there is positive risk </a:t>
            </a:r>
            <a:r>
              <a:rPr lang="en-GB" dirty="0"/>
              <a:t>t</a:t>
            </a:r>
            <a:r>
              <a:rPr lang="en-GB" dirty="0" smtClean="0"/>
              <a:t>aking.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dirty="0"/>
              <a:t>I</a:t>
            </a:r>
            <a:r>
              <a:rPr lang="en-GB" dirty="0" smtClean="0"/>
              <a:t>t’s often necessary to lead </a:t>
            </a:r>
            <a:r>
              <a:rPr lang="en-GB" dirty="0"/>
              <a:t>change </a:t>
            </a:r>
            <a:r>
              <a:rPr lang="en-GB" dirty="0" smtClean="0"/>
              <a:t>&amp; drive performance. It’s influenced by:</a:t>
            </a:r>
            <a:endParaRPr lang="en-GB" dirty="0"/>
          </a:p>
          <a:p>
            <a:pPr marL="0" indent="0">
              <a:spcBef>
                <a:spcPts val="0"/>
              </a:spcBef>
              <a:buNone/>
            </a:pPr>
            <a:endParaRPr dirty="0" smtClean="0"/>
          </a:p>
          <a:p>
            <a:pPr>
              <a:spcBef>
                <a:spcPts val="0"/>
              </a:spcBef>
            </a:pPr>
            <a:r>
              <a:rPr dirty="0" smtClean="0"/>
              <a:t>Risk </a:t>
            </a:r>
            <a:r>
              <a:rPr dirty="0"/>
              <a:t>perception: </a:t>
            </a:r>
            <a:r>
              <a:rPr lang="en-GB" dirty="0" smtClean="0"/>
              <a:t>	</a:t>
            </a:r>
            <a:r>
              <a:rPr dirty="0" smtClean="0"/>
              <a:t>emotional </a:t>
            </a:r>
            <a:r>
              <a:rPr dirty="0"/>
              <a:t>v logical</a:t>
            </a:r>
            <a:br>
              <a:rPr dirty="0"/>
            </a:br>
            <a:endParaRPr dirty="0"/>
          </a:p>
          <a:p>
            <a:pPr>
              <a:spcBef>
                <a:spcPts val="0"/>
              </a:spcBef>
            </a:pPr>
            <a:r>
              <a:rPr dirty="0"/>
              <a:t>Risk distortion: </a:t>
            </a:r>
            <a:r>
              <a:rPr lang="en-GB" dirty="0" smtClean="0"/>
              <a:t>	</a:t>
            </a:r>
            <a:r>
              <a:rPr dirty="0" smtClean="0"/>
              <a:t>known </a:t>
            </a:r>
            <a:r>
              <a:rPr dirty="0"/>
              <a:t>v unknown </a:t>
            </a:r>
          </a:p>
        </p:txBody>
      </p:sp>
    </p:spTree>
    <p:extLst>
      <p:ext uri="{BB962C8B-B14F-4D97-AF65-F5344CB8AC3E}">
        <p14:creationId xmlns:p14="http://schemas.microsoft.com/office/powerpoint/2010/main" val="311745150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GB" sz="3600" b="1" dirty="0" smtClean="0"/>
              <a:t>#</a:t>
            </a:r>
            <a:r>
              <a:rPr lang="en-GB" sz="3600" b="1" dirty="0"/>
              <a:t>4</a:t>
            </a:r>
            <a:r>
              <a:rPr lang="en-GB" sz="3600" b="1" dirty="0" smtClean="0"/>
              <a:t> Empower your Team</a:t>
            </a:r>
            <a:endParaRPr sz="3600" b="1" dirty="0"/>
          </a:p>
        </p:txBody>
      </p:sp>
      <p:sp>
        <p:nvSpPr>
          <p:cNvPr id="183" name="Shape 183"/>
          <p:cNvSpPr>
            <a:spLocks noGrp="1"/>
          </p:cNvSpPr>
          <p:nvPr>
            <p:ph type="body" idx="1"/>
          </p:nvPr>
        </p:nvSpPr>
        <p:spPr>
          <a:xfrm>
            <a:off x="678656" y="1830586"/>
            <a:ext cx="7804547" cy="4420195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GB" dirty="0" smtClean="0"/>
              <a:t>Leadership:		</a:t>
            </a:r>
            <a:r>
              <a:rPr dirty="0" smtClean="0"/>
              <a:t>     </a:t>
            </a:r>
            <a:r>
              <a:rPr lang="en-GB" dirty="0" smtClean="0"/>
              <a:t>		Inspiration</a:t>
            </a:r>
            <a:endParaRPr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GB" dirty="0" smtClean="0"/>
              <a:t>Followership:</a:t>
            </a:r>
            <a:r>
              <a:rPr dirty="0" smtClean="0"/>
              <a:t> </a:t>
            </a:r>
            <a:r>
              <a:rPr lang="en-GB" dirty="0" smtClean="0"/>
              <a:t>				Influence</a:t>
            </a:r>
            <a:endParaRPr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GB" dirty="0" err="1" smtClean="0"/>
              <a:t>Teamship</a:t>
            </a:r>
            <a:r>
              <a:rPr lang="en-GB" dirty="0" smtClean="0"/>
              <a:t>:</a:t>
            </a:r>
            <a:r>
              <a:rPr dirty="0" smtClean="0"/>
              <a:t>     </a:t>
            </a:r>
            <a:r>
              <a:rPr lang="en-GB" dirty="0" smtClean="0"/>
              <a:t>	</a:t>
            </a:r>
            <a:r>
              <a:rPr lang="en-GB" dirty="0"/>
              <a:t>	</a:t>
            </a:r>
            <a:r>
              <a:rPr lang="en-GB" dirty="0" smtClean="0"/>
              <a:t>		Engagement</a:t>
            </a:r>
            <a:endParaRPr dirty="0"/>
          </a:p>
        </p:txBody>
      </p:sp>
      <p:sp>
        <p:nvSpPr>
          <p:cNvPr id="4" name="Right Arrow 3"/>
          <p:cNvSpPr/>
          <p:nvPr/>
        </p:nvSpPr>
        <p:spPr>
          <a:xfrm>
            <a:off x="3766357" y="2255483"/>
            <a:ext cx="661719" cy="25612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3766357" y="2972372"/>
            <a:ext cx="661719" cy="25612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3766357" y="3602417"/>
            <a:ext cx="661719" cy="25612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55609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risk-book cover.jp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5284" r="5284"/>
          <a:stretch>
            <a:fillRect/>
          </a:stretch>
        </p:blipFill>
        <p:spPr>
          <a:xfrm>
            <a:off x="4723806" y="1950596"/>
            <a:ext cx="3224094" cy="3799824"/>
          </a:xfrm>
          <a:prstGeom prst="rect">
            <a:avLst/>
          </a:prstGeom>
        </p:spPr>
      </p:pic>
      <p:sp>
        <p:nvSpPr>
          <p:cNvPr id="189" name="Shape 18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ctr">
            <a:normAutofit/>
          </a:bodyPr>
          <a:lstStyle>
            <a:lvl1pPr algn="l"/>
          </a:lstStyle>
          <a:p>
            <a:pPr algn="ctr"/>
            <a:r>
              <a:rPr lang="en-GB" sz="3600" b="1" dirty="0" smtClean="0"/>
              <a:t> </a:t>
            </a:r>
            <a:r>
              <a:rPr sz="3600" b="1" dirty="0" smtClean="0"/>
              <a:t>Is </a:t>
            </a:r>
            <a:r>
              <a:rPr sz="3600" b="1" dirty="0"/>
              <a:t>Risk </a:t>
            </a:r>
            <a:r>
              <a:rPr lang="en-GB" sz="3600" b="1" dirty="0" smtClean="0"/>
              <a:t>J</a:t>
            </a:r>
            <a:r>
              <a:rPr sz="3600" b="1" dirty="0" smtClean="0"/>
              <a:t>ust </a:t>
            </a:r>
            <a:r>
              <a:rPr sz="3600" b="1" dirty="0"/>
              <a:t>a </a:t>
            </a:r>
            <a:r>
              <a:rPr lang="en-GB" sz="3600" b="1" dirty="0" smtClean="0"/>
              <a:t>H</a:t>
            </a:r>
            <a:r>
              <a:rPr sz="3600" b="1" dirty="0" smtClean="0"/>
              <a:t>uman </a:t>
            </a:r>
            <a:r>
              <a:rPr lang="en-GB" sz="3600" b="1" dirty="0" smtClean="0"/>
              <a:t>I</a:t>
            </a:r>
            <a:r>
              <a:rPr sz="3600" b="1" dirty="0" smtClean="0"/>
              <a:t>nvention</a:t>
            </a:r>
            <a:r>
              <a:rPr sz="3600" b="1" dirty="0"/>
              <a:t>?</a:t>
            </a:r>
          </a:p>
        </p:txBody>
      </p:sp>
      <p:sp>
        <p:nvSpPr>
          <p:cNvPr id="190" name="Shape 19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b="1" i="1" dirty="0">
                <a:solidFill>
                  <a:srgbClr val="009193"/>
                </a:solidFill>
                <a:latin typeface="Helvetica"/>
                <a:ea typeface="Helvetica"/>
                <a:cs typeface="Helvetica"/>
                <a:sym typeface="Helvetica"/>
              </a:rPr>
              <a:t>Risk: All that Matters</a:t>
            </a:r>
            <a:r>
              <a:rPr dirty="0"/>
              <a:t> </a:t>
            </a:r>
            <a:r>
              <a:rPr dirty="0" smtClean="0"/>
              <a:t>explores </a:t>
            </a:r>
            <a:r>
              <a:rPr dirty="0"/>
              <a:t>risk from a human perspective. </a:t>
            </a:r>
            <a:br>
              <a:rPr dirty="0"/>
            </a:br>
            <a:r>
              <a:rPr dirty="0"/>
              <a:t>Why do we decide to do things we do?</a:t>
            </a:r>
            <a:br>
              <a:rPr dirty="0"/>
            </a:br>
            <a:r>
              <a:rPr dirty="0"/>
              <a:t>How could we do them differently or better</a:t>
            </a:r>
            <a:r>
              <a:rPr dirty="0" smtClean="0"/>
              <a:t>?</a:t>
            </a:r>
            <a:endParaRPr lang="en-GB" dirty="0" smtClean="0"/>
          </a:p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endParaRPr lang="en-GB" dirty="0" smtClean="0"/>
          </a:p>
          <a:p>
            <a:pPr marL="0" indent="0" algn="l">
              <a:lnSpc>
                <a:spcPct val="120000"/>
              </a:lnSpc>
              <a:buNone/>
            </a:pPr>
            <a:endParaRPr lang="en-GB" dirty="0" smtClean="0"/>
          </a:p>
          <a:p>
            <a:pPr marL="0" indent="0" algn="l">
              <a:lnSpc>
                <a:spcPct val="120000"/>
              </a:lnSpc>
              <a:buNone/>
            </a:pPr>
            <a:endParaRPr lang="en-GB" dirty="0" smtClean="0"/>
          </a:p>
          <a:p>
            <a:pPr marL="0" indent="0" algn="l">
              <a:lnSpc>
                <a:spcPct val="120000"/>
              </a:lnSpc>
              <a:buNone/>
            </a:pPr>
            <a:endParaRPr lang="en-GB" dirty="0" smtClean="0"/>
          </a:p>
          <a:p>
            <a:pPr marL="0" indent="0" algn="l">
              <a:lnSpc>
                <a:spcPct val="120000"/>
              </a:lnSpc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1876611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/>
              <a:t>Leadership &amp; Empowerment</a:t>
            </a:r>
            <a:endParaRPr lang="en-US" sz="3600" b="1" dirty="0"/>
          </a:p>
        </p:txBody>
      </p:sp>
      <p:pic>
        <p:nvPicPr>
          <p:cNvPr id="5" name="Picture 4" descr="shutterstock_300190790landscap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238" y="1741748"/>
            <a:ext cx="6721519" cy="44665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93391" y="5279695"/>
            <a:ext cx="1593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Helvetica"/>
                <a:cs typeface="Helvetica"/>
              </a:rPr>
              <a:t>RISK</a:t>
            </a:r>
            <a:endParaRPr lang="en-US" sz="2800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31145" y="5279695"/>
            <a:ext cx="2751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Helvetica"/>
                <a:cs typeface="Helvetica"/>
              </a:rPr>
              <a:t>OPPORTUNITY</a:t>
            </a:r>
            <a:endParaRPr lang="en-US" sz="2800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365192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ctr">
            <a:normAutofit/>
          </a:bodyPr>
          <a:lstStyle>
            <a:lvl1pPr algn="l"/>
          </a:lstStyle>
          <a:p>
            <a:pPr algn="ctr"/>
            <a:r>
              <a:rPr lang="en-GB" sz="3600" b="1" dirty="0" smtClean="0"/>
              <a:t> </a:t>
            </a:r>
            <a:r>
              <a:rPr lang="en-GB" sz="4000" b="1" dirty="0" smtClean="0"/>
              <a:t>Contact Us</a:t>
            </a:r>
            <a:endParaRPr sz="4000" b="1" dirty="0"/>
          </a:p>
        </p:txBody>
      </p:sp>
      <p:sp>
        <p:nvSpPr>
          <p:cNvPr id="190" name="Shape 190"/>
          <p:cNvSpPr>
            <a:spLocks noGrp="1"/>
          </p:cNvSpPr>
          <p:nvPr>
            <p:ph idx="1"/>
          </p:nvPr>
        </p:nvSpPr>
        <p:spPr>
          <a:xfrm>
            <a:off x="706228" y="1417638"/>
            <a:ext cx="8229600" cy="4974514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	</a:t>
            </a:r>
            <a:r>
              <a:rPr lang="en-US" sz="4000" b="1" dirty="0" smtClean="0"/>
              <a:t>PCL</a:t>
            </a:r>
          </a:p>
          <a:p>
            <a:pPr marL="0" indent="0">
              <a:buNone/>
            </a:pPr>
            <a:r>
              <a:rPr lang="en-US" sz="4000" dirty="0" smtClean="0"/>
              <a:t>	UK: +44 (0)1892 </a:t>
            </a:r>
            <a:r>
              <a:rPr lang="en-US" sz="4000" dirty="0"/>
              <a:t>559540</a:t>
            </a:r>
          </a:p>
          <a:p>
            <a:pPr marL="0" indent="0">
              <a:buNone/>
            </a:pPr>
            <a:r>
              <a:rPr lang="fi-FI" sz="4000" dirty="0" smtClean="0"/>
              <a:t>	</a:t>
            </a:r>
            <a:r>
              <a:rPr lang="fi-FI" sz="4000" dirty="0" smtClean="0">
                <a:hlinkClick r:id="rId2"/>
              </a:rPr>
              <a:t>info@psychological-consultancy.com</a:t>
            </a:r>
            <a:endParaRPr lang="en-US" sz="4000" dirty="0"/>
          </a:p>
          <a:p>
            <a:pPr marL="0" indent="0">
              <a:buNone/>
            </a:pPr>
            <a:r>
              <a:rPr lang="en-US" sz="4000" dirty="0" smtClean="0"/>
              <a:t>	</a:t>
            </a:r>
            <a:r>
              <a:rPr lang="en-US" sz="4000" dirty="0" smtClean="0">
                <a:hlinkClick r:id="rId3"/>
              </a:rPr>
              <a:t>www.psychological</a:t>
            </a:r>
            <a:r>
              <a:rPr lang="en-US" sz="4000" dirty="0">
                <a:hlinkClick r:id="rId3"/>
              </a:rPr>
              <a:t>-</a:t>
            </a:r>
            <a:r>
              <a:rPr lang="en-US" sz="4000" dirty="0" smtClean="0">
                <a:hlinkClick r:id="rId3"/>
              </a:rPr>
              <a:t>consultancy.com</a:t>
            </a:r>
            <a:endParaRPr lang="en-US" sz="4000" dirty="0" smtClean="0"/>
          </a:p>
          <a:p>
            <a:pPr marL="0" indent="0">
              <a:buNone/>
            </a:pPr>
            <a:r>
              <a:rPr lang="en-US" sz="4000" dirty="0"/>
              <a:t>	Twitter: </a:t>
            </a:r>
            <a:r>
              <a:rPr lang="en-US" sz="4000" dirty="0" smtClean="0"/>
              <a:t>@</a:t>
            </a:r>
            <a:r>
              <a:rPr lang="en-US" sz="4000" dirty="0" err="1" smtClean="0"/>
              <a:t>pclconsultancy</a:t>
            </a:r>
            <a:endParaRPr lang="en-US" sz="4000" dirty="0" smtClean="0"/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fi-FI" sz="4000" b="1" dirty="0" smtClean="0"/>
              <a:t>	MHS	</a:t>
            </a:r>
          </a:p>
          <a:p>
            <a:pPr marL="0" indent="0">
              <a:buNone/>
            </a:pPr>
            <a:r>
              <a:rPr lang="fi-FI" sz="4000" dirty="0" smtClean="0"/>
              <a:t>	</a:t>
            </a:r>
            <a:r>
              <a:rPr lang="en-US" sz="4000" dirty="0" smtClean="0"/>
              <a:t>North America: </a:t>
            </a:r>
            <a:r>
              <a:rPr lang="en-US" sz="4000" dirty="0"/>
              <a:t>+</a:t>
            </a:r>
            <a:r>
              <a:rPr lang="en-US" sz="4000" dirty="0" smtClean="0"/>
              <a:t>1 </a:t>
            </a:r>
            <a:r>
              <a:rPr lang="en-US" sz="4000" dirty="0"/>
              <a:t>(800) 456-3003 Ext. 391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	</a:t>
            </a:r>
            <a:r>
              <a:rPr lang="en-US" sz="4000" dirty="0" smtClean="0">
                <a:hlinkClick r:id="rId4"/>
              </a:rPr>
              <a:t>www.mhs.com</a:t>
            </a:r>
            <a:endParaRPr lang="en-US" sz="4000" dirty="0"/>
          </a:p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endParaRPr lang="en-GB" sz="4000" b="1" dirty="0" smtClean="0"/>
          </a:p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4000" b="1" dirty="0" smtClean="0"/>
              <a:t>	Clive Steeper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4000" dirty="0" smtClean="0"/>
              <a:t>	+ </a:t>
            </a:r>
            <a:r>
              <a:rPr lang="en-US" sz="4000" dirty="0"/>
              <a:t>44 </a:t>
            </a:r>
            <a:r>
              <a:rPr lang="en-US" sz="4000" dirty="0" smtClean="0"/>
              <a:t>(0)1793 731712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4000" dirty="0"/>
              <a:t>	</a:t>
            </a:r>
            <a:r>
              <a:rPr lang="en-US" sz="4000" dirty="0" err="1" smtClean="0">
                <a:hlinkClick r:id="rId5"/>
              </a:rPr>
              <a:t>clive@clivesteeper.com</a:t>
            </a:r>
            <a:endParaRPr lang="en-US" sz="4000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4000" dirty="0" smtClean="0"/>
              <a:t>	</a:t>
            </a:r>
            <a:r>
              <a:rPr lang="en-GB" sz="4000" dirty="0" smtClean="0">
                <a:hlinkClick r:id="rId6"/>
              </a:rPr>
              <a:t>www.clivesteeper.com</a:t>
            </a:r>
            <a:r>
              <a:rPr lang="en-GB" sz="4000" dirty="0" smtClean="0"/>
              <a:t/>
            </a:r>
            <a:br>
              <a:rPr lang="en-GB" sz="4000" dirty="0" smtClean="0"/>
            </a:br>
            <a:r>
              <a:rPr lang="en-GB" sz="4000" dirty="0"/>
              <a:t>	</a:t>
            </a:r>
            <a:r>
              <a:rPr lang="en-GB" sz="4000" dirty="0" smtClean="0"/>
              <a:t>Twitter</a:t>
            </a:r>
            <a:r>
              <a:rPr lang="en-GB" dirty="0" smtClean="0"/>
              <a:t>: </a:t>
            </a:r>
            <a:r>
              <a:rPr lang="en-GB" sz="4000" dirty="0" smtClean="0"/>
              <a:t>@</a:t>
            </a:r>
            <a:r>
              <a:rPr lang="en-GB" sz="4000" dirty="0" err="1" smtClean="0"/>
              <a:t>CliveSteeper</a:t>
            </a:r>
            <a:endParaRPr lang="en-GB" sz="4000" dirty="0" smtClean="0"/>
          </a:p>
          <a:p>
            <a:pPr marL="0" indent="0" algn="l">
              <a:lnSpc>
                <a:spcPct val="120000"/>
              </a:lnSpc>
              <a:buNone/>
            </a:pPr>
            <a:endParaRPr lang="en-GB" dirty="0" smtClean="0"/>
          </a:p>
          <a:p>
            <a:pPr marL="0" indent="0" algn="l">
              <a:lnSpc>
                <a:spcPct val="120000"/>
              </a:lnSpc>
              <a:buNone/>
            </a:pPr>
            <a:endParaRPr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4029" y="2596176"/>
            <a:ext cx="2499294" cy="2301982"/>
          </a:xfrm>
          <a:prstGeom prst="rect">
            <a:avLst/>
          </a:prstGeom>
        </p:spPr>
      </p:pic>
      <p:pic>
        <p:nvPicPr>
          <p:cNvPr id="2" name="Picture 1" descr="black_compass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533" y="5382632"/>
            <a:ext cx="1076587" cy="10137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24988" y="5382632"/>
            <a:ext cx="21665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Join the Risk Type Compass Group on </a:t>
            </a:r>
            <a:r>
              <a:rPr lang="en-GB" dirty="0" smtClean="0"/>
              <a:t>LinkedIn</a:t>
            </a:r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43789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Risk-taking is NOT linear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R</a:t>
            </a:r>
            <a:r>
              <a:rPr lang="en-US" dirty="0" smtClean="0"/>
              <a:t>isk</a:t>
            </a:r>
            <a:r>
              <a:rPr lang="en-US" dirty="0"/>
              <a:t>-</a:t>
            </a:r>
            <a:r>
              <a:rPr lang="en-US" dirty="0" smtClean="0"/>
              <a:t>taking is viewed as a simple linear scale: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Risk arises from many aspects of personality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587" y="3535363"/>
            <a:ext cx="5715000" cy="2590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59893" y="2373119"/>
            <a:ext cx="2386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RISK AVERSE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734644" y="2373119"/>
            <a:ext cx="1600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RECKLESS</a:t>
            </a:r>
            <a:endParaRPr lang="en-US" b="1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860908" y="2565536"/>
            <a:ext cx="2783932" cy="1282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7189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Risk Type Research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Long established association between risk taking and personality</a:t>
            </a:r>
          </a:p>
          <a:p>
            <a:endParaRPr lang="en-US" dirty="0"/>
          </a:p>
          <a:p>
            <a:r>
              <a:rPr lang="en-US" dirty="0" err="1" smtClean="0"/>
              <a:t>Realisation</a:t>
            </a:r>
            <a:r>
              <a:rPr lang="en-US" dirty="0" smtClean="0"/>
              <a:t>: the link is </a:t>
            </a:r>
            <a:r>
              <a:rPr lang="en-US" dirty="0" smtClean="0">
                <a:solidFill>
                  <a:srgbClr val="FF0000"/>
                </a:solidFill>
              </a:rPr>
              <a:t>causal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FF0000"/>
                </a:solidFill>
              </a:rPr>
              <a:t>fundamental</a:t>
            </a:r>
          </a:p>
          <a:p>
            <a:endParaRPr lang="en-US" dirty="0"/>
          </a:p>
          <a:p>
            <a:r>
              <a:rPr lang="en-US" dirty="0" smtClean="0"/>
              <a:t>How individuals differ </a:t>
            </a:r>
            <a:r>
              <a:rPr lang="en-US" dirty="0"/>
              <a:t>in risk </a:t>
            </a:r>
            <a:r>
              <a:rPr lang="en-US" dirty="0" smtClean="0"/>
              <a:t>orientation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Data from over 8,000 completions of the Risk Type Compass questionnaire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301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627" y="117998"/>
            <a:ext cx="7992373" cy="87312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Different People – Different </a:t>
            </a:r>
            <a:r>
              <a:rPr lang="en-US" sz="3600" dirty="0"/>
              <a:t>S</a:t>
            </a:r>
            <a:r>
              <a:rPr lang="en-US" sz="3600" dirty="0" smtClean="0"/>
              <a:t>olutions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Behaviour</a:t>
            </a:r>
            <a:r>
              <a:rPr lang="en-US" dirty="0" smtClean="0"/>
              <a:t> isn’t rigidly choreographed by personality – clearly, we have </a:t>
            </a:r>
            <a:r>
              <a:rPr lang="en-US" dirty="0" smtClean="0">
                <a:solidFill>
                  <a:srgbClr val="FF0000"/>
                </a:solidFill>
              </a:rPr>
              <a:t>free will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  <a:p>
            <a:r>
              <a:rPr lang="en-US" dirty="0" smtClean="0"/>
              <a:t>Personality is about </a:t>
            </a:r>
            <a:r>
              <a:rPr lang="en-US" dirty="0" smtClean="0">
                <a:solidFill>
                  <a:srgbClr val="FF0000"/>
                </a:solidFill>
              </a:rPr>
              <a:t>dispositions</a:t>
            </a:r>
            <a:r>
              <a:rPr lang="en-US" dirty="0" smtClean="0"/>
              <a:t> that exert a </a:t>
            </a:r>
            <a:r>
              <a:rPr lang="en-US" b="1" i="1" dirty="0" smtClean="0"/>
              <a:t>persistent</a:t>
            </a:r>
            <a:r>
              <a:rPr lang="en-US" dirty="0" smtClean="0"/>
              <a:t> and </a:t>
            </a:r>
            <a:r>
              <a:rPr lang="en-US" b="1" i="1" dirty="0" smtClean="0"/>
              <a:t>pervasive</a:t>
            </a:r>
            <a:r>
              <a:rPr lang="en-US" dirty="0" smtClean="0"/>
              <a:t> influence</a:t>
            </a:r>
          </a:p>
          <a:p>
            <a:endParaRPr lang="en-US" dirty="0"/>
          </a:p>
          <a:p>
            <a:r>
              <a:rPr lang="en-US" dirty="0"/>
              <a:t>W</a:t>
            </a:r>
            <a:r>
              <a:rPr lang="en-US" dirty="0" smtClean="0"/>
              <a:t>e each have our own personal </a:t>
            </a:r>
            <a:r>
              <a:rPr lang="en-US" dirty="0" smtClean="0">
                <a:solidFill>
                  <a:srgbClr val="FF0000"/>
                </a:solidFill>
              </a:rPr>
              <a:t>risk bias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358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oat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9301"/>
            <a:ext cx="9144000" cy="61546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957" y="127038"/>
            <a:ext cx="7108182" cy="1143000"/>
          </a:xfrm>
        </p:spPr>
        <p:txBody>
          <a:bodyPr>
            <a:normAutofit/>
          </a:bodyPr>
          <a:lstStyle/>
          <a:p>
            <a:r>
              <a:rPr lang="en-US" sz="4000" dirty="0"/>
              <a:t>Personality and </a:t>
            </a:r>
            <a:r>
              <a:rPr lang="en-US" sz="4000" dirty="0" err="1"/>
              <a:t>Behaviour</a:t>
            </a:r>
            <a:endParaRPr lang="en-US" sz="4000" dirty="0"/>
          </a:p>
        </p:txBody>
      </p:sp>
      <p:sp>
        <p:nvSpPr>
          <p:cNvPr id="6" name="Rectangle 5"/>
          <p:cNvSpPr/>
          <p:nvPr/>
        </p:nvSpPr>
        <p:spPr>
          <a:xfrm>
            <a:off x="2953222" y="6297153"/>
            <a:ext cx="36210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© Psychological Consultancy Limited, 2016</a:t>
            </a:r>
            <a:endParaRPr lang="en-US" sz="1400" dirty="0">
              <a:solidFill>
                <a:schemeClr val="bg1">
                  <a:lumMod val="6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85278" y="4626789"/>
            <a:ext cx="3267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rebuchet MS"/>
                <a:cs typeface="Trebuchet MS"/>
              </a:rPr>
              <a:t>Personality</a:t>
            </a:r>
            <a:endParaRPr lang="en-US" sz="2400" b="1" dirty="0">
              <a:latin typeface="Trebuchet MS"/>
              <a:cs typeface="Trebuchet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66090" y="2459018"/>
            <a:ext cx="3267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rebuchet MS"/>
                <a:cs typeface="Trebuchet MS"/>
              </a:rPr>
              <a:t>Behaviour</a:t>
            </a:r>
            <a:endParaRPr lang="en-US" sz="2400" b="1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848644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 smtClean="0"/>
              <a:t>  Risky Decision-Making</a:t>
            </a:r>
            <a:endParaRPr lang="en-US" sz="3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Decision</a:t>
            </a:r>
            <a:r>
              <a:rPr lang="en-US" dirty="0"/>
              <a:t>-making draws on both the </a:t>
            </a:r>
            <a:r>
              <a:rPr lang="en-US" dirty="0">
                <a:solidFill>
                  <a:srgbClr val="FF0000"/>
                </a:solidFill>
              </a:rPr>
              <a:t>analytical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and the </a:t>
            </a:r>
            <a:r>
              <a:rPr lang="en-US" dirty="0">
                <a:solidFill>
                  <a:srgbClr val="FF0000"/>
                </a:solidFill>
              </a:rPr>
              <a:t>emotional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systems in the </a:t>
            </a:r>
            <a:r>
              <a:rPr lang="en-US" dirty="0" smtClean="0">
                <a:solidFill>
                  <a:srgbClr val="000000"/>
                </a:solidFill>
              </a:rPr>
              <a:t>brain 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We </a:t>
            </a:r>
            <a:r>
              <a:rPr lang="en-US" dirty="0">
                <a:solidFill>
                  <a:srgbClr val="000000"/>
                </a:solidFill>
              </a:rPr>
              <a:t>make decisions </a:t>
            </a:r>
            <a:r>
              <a:rPr lang="en-US" dirty="0">
                <a:solidFill>
                  <a:srgbClr val="FF0000"/>
                </a:solidFill>
              </a:rPr>
              <a:t>instinctively</a:t>
            </a:r>
            <a:endParaRPr lang="en-US" dirty="0">
              <a:solidFill>
                <a:srgbClr val="558ED5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84571" y="4731290"/>
            <a:ext cx="7045087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“</a:t>
            </a:r>
            <a:r>
              <a:rPr lang="en-US" b="1" dirty="0"/>
              <a:t>INNOVATION Managing risk, not avoiding it</a:t>
            </a:r>
            <a:r>
              <a:rPr lang="en-US" dirty="0"/>
              <a:t>”</a:t>
            </a:r>
          </a:p>
          <a:p>
            <a:r>
              <a:rPr lang="en-US" sz="1400" dirty="0"/>
              <a:t>Annual Report of the </a:t>
            </a:r>
            <a:r>
              <a:rPr lang="en-US" sz="1400" dirty="0" smtClean="0"/>
              <a:t>U.K. Government </a:t>
            </a:r>
            <a:r>
              <a:rPr lang="en-US" sz="1400" dirty="0"/>
              <a:t>Chief Scientific Adviser 2014. </a:t>
            </a:r>
          </a:p>
        </p:txBody>
      </p:sp>
    </p:spTree>
    <p:extLst>
      <p:ext uri="{BB962C8B-B14F-4D97-AF65-F5344CB8AC3E}">
        <p14:creationId xmlns:p14="http://schemas.microsoft.com/office/powerpoint/2010/main" val="2127201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Critical </a:t>
            </a:r>
            <a:r>
              <a:rPr lang="en-US" sz="3600" dirty="0" smtClean="0"/>
              <a:t>Personality Dispositions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>
              <a:solidFill>
                <a:srgbClr val="192B6A"/>
              </a:solidFill>
              <a:latin typeface="Helvetica Neue Bold Condensed"/>
              <a:cs typeface="Helvetica Neue Bold Condensed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  <a:latin typeface="Helvetica Neue Bold Condensed"/>
                <a:cs typeface="Helvetica Neue Bold Condensed"/>
              </a:rPr>
              <a:t>Emotion:</a:t>
            </a:r>
          </a:p>
          <a:p>
            <a:pPr marL="400050" lvl="1" indent="0">
              <a:buNone/>
            </a:pPr>
            <a:r>
              <a:rPr lang="en-US" dirty="0" smtClean="0"/>
              <a:t>Fearful pessimists……….Calm optimists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  <a:latin typeface="Helvetica Neue Bold Condensed"/>
                <a:cs typeface="Helvetica Neue Bold Condensed"/>
              </a:rPr>
              <a:t>Analysis:</a:t>
            </a:r>
          </a:p>
          <a:p>
            <a:pPr marL="400050" lvl="1" indent="0">
              <a:buNone/>
            </a:pPr>
            <a:r>
              <a:rPr lang="en-US" dirty="0" smtClean="0"/>
              <a:t>Excitement seekers……..</a:t>
            </a:r>
            <a:r>
              <a:rPr lang="en-US" sz="1600" dirty="0" smtClean="0"/>
              <a:t> </a:t>
            </a:r>
            <a:r>
              <a:rPr lang="en-US" dirty="0" smtClean="0"/>
              <a:t>Systematic planners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831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926</TotalTime>
  <Words>540</Words>
  <Application>Microsoft Macintosh PowerPoint</Application>
  <PresentationFormat>On-screen Show (4:3)</PresentationFormat>
  <Paragraphs>203</Paragraphs>
  <Slides>38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Risk: Leadership and Empowerment</vt:lpstr>
      <vt:lpstr>PowerPoint Presentation</vt:lpstr>
      <vt:lpstr>Introduction</vt:lpstr>
      <vt:lpstr>Risk-taking is NOT linear</vt:lpstr>
      <vt:lpstr>Risk Type Research</vt:lpstr>
      <vt:lpstr>Different People – Different Solutions</vt:lpstr>
      <vt:lpstr>Personality and Behaviour</vt:lpstr>
      <vt:lpstr>  Risky Decision-Making</vt:lpstr>
      <vt:lpstr>Critical Personality Dispositions</vt:lpstr>
      <vt:lpstr>Risk Type</vt:lpstr>
      <vt:lpstr>PowerPoint Presentation</vt:lpstr>
      <vt:lpstr>The Risk Type Compass</vt:lpstr>
      <vt:lpstr>Auditors</vt:lpstr>
      <vt:lpstr>Recruiters</vt:lpstr>
      <vt:lpstr>Prevalence of Risk Types</vt:lpstr>
      <vt:lpstr>The Leadership Agenda</vt:lpstr>
      <vt:lpstr>PowerPoint Presentation</vt:lpstr>
      <vt:lpstr>Clive Steeper Executive Coach and Consultant</vt:lpstr>
      <vt:lpstr>A Question of Risk….</vt:lpstr>
      <vt:lpstr>PowerPoint Presentation</vt:lpstr>
      <vt:lpstr> Leadership Risk Perspective</vt:lpstr>
      <vt:lpstr>     Helping Leaders Understand Risk</vt:lpstr>
      <vt:lpstr>8 Risk Types</vt:lpstr>
      <vt:lpstr>8 Risk Types</vt:lpstr>
      <vt:lpstr>Tolerance v Aversion</vt:lpstr>
      <vt:lpstr>Case Study - 1</vt:lpstr>
      <vt:lpstr>Case Study - 1</vt:lpstr>
      <vt:lpstr>Attitudes are Changeable</vt:lpstr>
      <vt:lpstr>Case Study - 2</vt:lpstr>
      <vt:lpstr>Perspective</vt:lpstr>
      <vt:lpstr>PowerPoint Presentation</vt:lpstr>
      <vt:lpstr>#1 Understand Your Own  Risk Type and Your Team’s</vt:lpstr>
      <vt:lpstr>#2 Be Aware of How You  Communicate  Risk</vt:lpstr>
      <vt:lpstr>            #3 Risk-Taking Can be Positive     </vt:lpstr>
      <vt:lpstr>#4 Empower your Team</vt:lpstr>
      <vt:lpstr> Is Risk Just a Human Invention?</vt:lpstr>
      <vt:lpstr>Leadership &amp; Empowerment</vt:lpstr>
      <vt:lpstr> Contact Us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JackieBarber</dc:creator>
  <cp:lastModifiedBy>JackieBarber</cp:lastModifiedBy>
  <cp:revision>79</cp:revision>
  <dcterms:created xsi:type="dcterms:W3CDTF">2016-03-01T10:45:42Z</dcterms:created>
  <dcterms:modified xsi:type="dcterms:W3CDTF">2016-03-09T11:19:07Z</dcterms:modified>
</cp:coreProperties>
</file>